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78" r:id="rId3"/>
    <p:sldId id="314" r:id="rId4"/>
    <p:sldId id="315" r:id="rId5"/>
    <p:sldId id="302" r:id="rId6"/>
    <p:sldId id="316" r:id="rId7"/>
    <p:sldId id="317" r:id="rId8"/>
    <p:sldId id="318" r:id="rId9"/>
    <p:sldId id="319" r:id="rId10"/>
    <p:sldId id="320" r:id="rId11"/>
  </p:sldIdLst>
  <p:sldSz cx="12192000" cy="6858000"/>
  <p:notesSz cx="701675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gDQ29eN85mBbVLkteBsGG6ZFY+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B8460D0-834C-4BAE-B580-20FF24997030}">
  <a:tblStyle styleId="{2B8460D0-834C-4BAE-B580-20FF2499703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855851-7DFC-44A1-AFB7-45D67F2ADF56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62764BFF-CDC2-4B28-9711-CEFBB79655B7}">
      <dgm:prSet phldrT="[Texto]" custT="1"/>
      <dgm:spPr/>
      <dgm:t>
        <a:bodyPr/>
        <a:lstStyle/>
        <a:p>
          <a:r>
            <a:rPr lang="es-ES" sz="2400" dirty="0">
              <a:latin typeface="Arial" panose="020B0604020202020204" pitchFamily="34" charset="0"/>
              <a:cs typeface="Arial" panose="020B0604020202020204" pitchFamily="34" charset="0"/>
            </a:rPr>
            <a:t>4 AÑOS (2022 - 2025)</a:t>
          </a:r>
          <a:endParaRPr lang="es-CO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2583C0-4F59-4470-A413-36A17BBB8EC0}" type="parTrans" cxnId="{DBB72646-560A-4007-8698-060948ECF495}">
      <dgm:prSet/>
      <dgm:spPr/>
      <dgm:t>
        <a:bodyPr/>
        <a:lstStyle/>
        <a:p>
          <a:endParaRPr lang="es-CO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49A6CB-FDE4-4886-83F6-B3E74BD0A2EC}" type="sibTrans" cxnId="{DBB72646-560A-4007-8698-060948ECF495}">
      <dgm:prSet/>
      <dgm:spPr/>
      <dgm:t>
        <a:bodyPr/>
        <a:lstStyle/>
        <a:p>
          <a:endParaRPr lang="es-CO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45AAFC-D09D-47F7-9BDE-5B9FA534606E}">
      <dgm:prSet phldrT="[Texto]"/>
      <dgm:spPr/>
      <dgm:t>
        <a:bodyPr/>
        <a:lstStyle/>
        <a:p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2 AÑOS Y 8 MESES</a:t>
          </a:r>
          <a:endParaRPr lang="es-CO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C987E5-C9D3-4E8A-A31B-246E31F85C07}" type="sibTrans" cxnId="{DBA8BE51-E7B3-46C0-A3CA-0BDA062B3D11}">
      <dgm:prSet/>
      <dgm:spPr/>
      <dgm:t>
        <a:bodyPr/>
        <a:lstStyle/>
        <a:p>
          <a:endParaRPr lang="es-CO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44403D-8CA2-430A-A2FD-34F7FD346ACA}" type="parTrans" cxnId="{DBA8BE51-E7B3-46C0-A3CA-0BDA062B3D11}">
      <dgm:prSet/>
      <dgm:spPr/>
      <dgm:t>
        <a:bodyPr/>
        <a:lstStyle/>
        <a:p>
          <a:endParaRPr lang="es-CO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821B3C-A005-44CC-92FF-50A48CFC5CF6}" type="pres">
      <dgm:prSet presAssocID="{3D855851-7DFC-44A1-AFB7-45D67F2ADF56}" presName="Name0" presStyleCnt="0">
        <dgm:presLayoutVars>
          <dgm:dir/>
          <dgm:animLvl val="lvl"/>
          <dgm:resizeHandles val="exact"/>
        </dgm:presLayoutVars>
      </dgm:prSet>
      <dgm:spPr/>
    </dgm:pt>
    <dgm:pt modelId="{79F6BE3D-6FD2-48E5-8A97-F6B89944AD51}" type="pres">
      <dgm:prSet presAssocID="{BD45AAFC-D09D-47F7-9BDE-5B9FA534606E}" presName="boxAndChildren" presStyleCnt="0"/>
      <dgm:spPr/>
    </dgm:pt>
    <dgm:pt modelId="{23D80A94-0DA4-4DAD-BBBE-49A81CDEED02}" type="pres">
      <dgm:prSet presAssocID="{BD45AAFC-D09D-47F7-9BDE-5B9FA534606E}" presName="parentTextBox" presStyleLbl="node1" presStyleIdx="0" presStyleCnt="2"/>
      <dgm:spPr/>
    </dgm:pt>
    <dgm:pt modelId="{F05943BE-BE57-4D8B-80BB-4301F97D6722}" type="pres">
      <dgm:prSet presAssocID="{5249A6CB-FDE4-4886-83F6-B3E74BD0A2EC}" presName="sp" presStyleCnt="0"/>
      <dgm:spPr/>
    </dgm:pt>
    <dgm:pt modelId="{27F459A8-E819-4465-9AD4-5602452CD421}" type="pres">
      <dgm:prSet presAssocID="{62764BFF-CDC2-4B28-9711-CEFBB79655B7}" presName="arrowAndChildren" presStyleCnt="0"/>
      <dgm:spPr/>
    </dgm:pt>
    <dgm:pt modelId="{BC4756F0-7A09-4790-8F87-21A1D183BD2A}" type="pres">
      <dgm:prSet presAssocID="{62764BFF-CDC2-4B28-9711-CEFBB79655B7}" presName="parentTextArrow" presStyleLbl="node1" presStyleIdx="1" presStyleCnt="2"/>
      <dgm:spPr/>
    </dgm:pt>
  </dgm:ptLst>
  <dgm:cxnLst>
    <dgm:cxn modelId="{F9219D24-B97E-4F27-A2FD-91FE2D0C2D98}" type="presOf" srcId="{62764BFF-CDC2-4B28-9711-CEFBB79655B7}" destId="{BC4756F0-7A09-4790-8F87-21A1D183BD2A}" srcOrd="0" destOrd="0" presId="urn:microsoft.com/office/officeart/2005/8/layout/process4"/>
    <dgm:cxn modelId="{1720F837-6A2D-43C5-9345-50D05E088F43}" type="presOf" srcId="{BD45AAFC-D09D-47F7-9BDE-5B9FA534606E}" destId="{23D80A94-0DA4-4DAD-BBBE-49A81CDEED02}" srcOrd="0" destOrd="0" presId="urn:microsoft.com/office/officeart/2005/8/layout/process4"/>
    <dgm:cxn modelId="{DBB72646-560A-4007-8698-060948ECF495}" srcId="{3D855851-7DFC-44A1-AFB7-45D67F2ADF56}" destId="{62764BFF-CDC2-4B28-9711-CEFBB79655B7}" srcOrd="0" destOrd="0" parTransId="{0D2583C0-4F59-4470-A413-36A17BBB8EC0}" sibTransId="{5249A6CB-FDE4-4886-83F6-B3E74BD0A2EC}"/>
    <dgm:cxn modelId="{7C195251-785A-4F66-8E81-5825EC82646F}" type="presOf" srcId="{3D855851-7DFC-44A1-AFB7-45D67F2ADF56}" destId="{93821B3C-A005-44CC-92FF-50A48CFC5CF6}" srcOrd="0" destOrd="0" presId="urn:microsoft.com/office/officeart/2005/8/layout/process4"/>
    <dgm:cxn modelId="{DBA8BE51-E7B3-46C0-A3CA-0BDA062B3D11}" srcId="{3D855851-7DFC-44A1-AFB7-45D67F2ADF56}" destId="{BD45AAFC-D09D-47F7-9BDE-5B9FA534606E}" srcOrd="1" destOrd="0" parTransId="{1B44403D-8CA2-430A-A2FD-34F7FD346ACA}" sibTransId="{52C987E5-C9D3-4E8A-A31B-246E31F85C07}"/>
    <dgm:cxn modelId="{53B83A11-768D-4A81-B433-2CBBB7CFD7CA}" type="presParOf" srcId="{93821B3C-A005-44CC-92FF-50A48CFC5CF6}" destId="{79F6BE3D-6FD2-48E5-8A97-F6B89944AD51}" srcOrd="0" destOrd="0" presId="urn:microsoft.com/office/officeart/2005/8/layout/process4"/>
    <dgm:cxn modelId="{B353E359-537C-413F-B750-FC448FE849EA}" type="presParOf" srcId="{79F6BE3D-6FD2-48E5-8A97-F6B89944AD51}" destId="{23D80A94-0DA4-4DAD-BBBE-49A81CDEED02}" srcOrd="0" destOrd="0" presId="urn:microsoft.com/office/officeart/2005/8/layout/process4"/>
    <dgm:cxn modelId="{4EF2ED13-1F94-4D52-9140-F6936D98F323}" type="presParOf" srcId="{93821B3C-A005-44CC-92FF-50A48CFC5CF6}" destId="{F05943BE-BE57-4D8B-80BB-4301F97D6722}" srcOrd="1" destOrd="0" presId="urn:microsoft.com/office/officeart/2005/8/layout/process4"/>
    <dgm:cxn modelId="{1F927EA8-09E3-4CB3-BBE2-90C51490F44B}" type="presParOf" srcId="{93821B3C-A005-44CC-92FF-50A48CFC5CF6}" destId="{27F459A8-E819-4465-9AD4-5602452CD421}" srcOrd="2" destOrd="0" presId="urn:microsoft.com/office/officeart/2005/8/layout/process4"/>
    <dgm:cxn modelId="{7A182F49-455A-47A9-BFB6-CC453626ABD2}" type="presParOf" srcId="{27F459A8-E819-4465-9AD4-5602452CD421}" destId="{BC4756F0-7A09-4790-8F87-21A1D183BD2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D80A94-0DA4-4DAD-BBBE-49A81CDEED02}">
      <dsp:nvSpPr>
        <dsp:cNvPr id="0" name=""/>
        <dsp:cNvSpPr/>
      </dsp:nvSpPr>
      <dsp:spPr>
        <a:xfrm>
          <a:off x="0" y="1088447"/>
          <a:ext cx="4108704" cy="7141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>
              <a:latin typeface="Arial" panose="020B0604020202020204" pitchFamily="34" charset="0"/>
              <a:cs typeface="Arial" panose="020B0604020202020204" pitchFamily="34" charset="0"/>
            </a:rPr>
            <a:t>2 AÑOS Y 8 MESES</a:t>
          </a:r>
          <a:endParaRPr lang="es-CO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088447"/>
        <a:ext cx="4108704" cy="714139"/>
      </dsp:txXfrm>
    </dsp:sp>
    <dsp:sp modelId="{BC4756F0-7A09-4790-8F87-21A1D183BD2A}">
      <dsp:nvSpPr>
        <dsp:cNvPr id="0" name=""/>
        <dsp:cNvSpPr/>
      </dsp:nvSpPr>
      <dsp:spPr>
        <a:xfrm rot="10800000">
          <a:off x="0" y="813"/>
          <a:ext cx="4108704" cy="1098346"/>
        </a:xfrm>
        <a:prstGeom prst="upArrowCallou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Arial" panose="020B0604020202020204" pitchFamily="34" charset="0"/>
              <a:cs typeface="Arial" panose="020B0604020202020204" pitchFamily="34" charset="0"/>
            </a:rPr>
            <a:t>4 AÑOS (2022 - 2025)</a:t>
          </a:r>
          <a:endParaRPr lang="es-CO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813"/>
        <a:ext cx="4108704" cy="713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2"/>
            <a:ext cx="3041227" cy="46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3936" y="2"/>
            <a:ext cx="3041227" cy="46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2311" y="4479687"/>
            <a:ext cx="5612129" cy="3665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841738"/>
            <a:ext cx="3041227" cy="46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3936" y="8841738"/>
            <a:ext cx="3041227" cy="46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1:notes"/>
          <p:cNvSpPr txBox="1">
            <a:spLocks noGrp="1"/>
          </p:cNvSpPr>
          <p:nvPr>
            <p:ph type="body" idx="1"/>
          </p:nvPr>
        </p:nvSpPr>
        <p:spPr>
          <a:xfrm>
            <a:off x="702311" y="4479687"/>
            <a:ext cx="5612129" cy="3665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:notes"/>
          <p:cNvSpPr txBox="1">
            <a:spLocks noGrp="1"/>
          </p:cNvSpPr>
          <p:nvPr>
            <p:ph type="sldNum" idx="12"/>
          </p:nvPr>
        </p:nvSpPr>
        <p:spPr>
          <a:xfrm>
            <a:off x="3973936" y="8841738"/>
            <a:ext cx="3041227" cy="467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>
          <a:extLst>
            <a:ext uri="{FF2B5EF4-FFF2-40B4-BE49-F238E27FC236}">
              <a16:creationId xmlns:a16="http://schemas.microsoft.com/office/drawing/2014/main" id="{F11A95AD-D2FA-2E70-1FEE-670FBCAF2A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9fcb3b2c_1_106:notes">
            <a:extLst>
              <a:ext uri="{FF2B5EF4-FFF2-40B4-BE49-F238E27FC236}">
                <a16:creationId xmlns:a16="http://schemas.microsoft.com/office/drawing/2014/main" id="{A74D0F60-2AF8-CBB9-BCF1-54271AB395B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310" y="4479687"/>
            <a:ext cx="5612079" cy="36659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099fcb3b2c_1_106:notes">
            <a:extLst>
              <a:ext uri="{FF2B5EF4-FFF2-40B4-BE49-F238E27FC236}">
                <a16:creationId xmlns:a16="http://schemas.microsoft.com/office/drawing/2014/main" id="{9CEEF465-D430-3878-2B74-FAF5B9B90B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3738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>
          <a:extLst>
            <a:ext uri="{FF2B5EF4-FFF2-40B4-BE49-F238E27FC236}">
              <a16:creationId xmlns:a16="http://schemas.microsoft.com/office/drawing/2014/main" id="{F2BC4F82-C3BD-B05F-87CC-509CBB4CD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9fcb3b2c_1_106:notes">
            <a:extLst>
              <a:ext uri="{FF2B5EF4-FFF2-40B4-BE49-F238E27FC236}">
                <a16:creationId xmlns:a16="http://schemas.microsoft.com/office/drawing/2014/main" id="{2B05143D-CB8F-3B94-952E-60A62B720B1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310" y="4479687"/>
            <a:ext cx="5612079" cy="36659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099fcb3b2c_1_106:notes">
            <a:extLst>
              <a:ext uri="{FF2B5EF4-FFF2-40B4-BE49-F238E27FC236}">
                <a16:creationId xmlns:a16="http://schemas.microsoft.com/office/drawing/2014/main" id="{A7AB4909-3887-1A96-2DF8-D3F9C5062F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266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>
          <a:extLst>
            <a:ext uri="{FF2B5EF4-FFF2-40B4-BE49-F238E27FC236}">
              <a16:creationId xmlns:a16="http://schemas.microsoft.com/office/drawing/2014/main" id="{078DCC99-BA4E-D7E2-3D41-BCC8975D8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9fcb3b2c_1_106:notes">
            <a:extLst>
              <a:ext uri="{FF2B5EF4-FFF2-40B4-BE49-F238E27FC236}">
                <a16:creationId xmlns:a16="http://schemas.microsoft.com/office/drawing/2014/main" id="{F8414FE5-3E56-37C3-8B4D-7F23C62849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310" y="4479687"/>
            <a:ext cx="5612079" cy="36659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099fcb3b2c_1_106:notes">
            <a:extLst>
              <a:ext uri="{FF2B5EF4-FFF2-40B4-BE49-F238E27FC236}">
                <a16:creationId xmlns:a16="http://schemas.microsoft.com/office/drawing/2014/main" id="{6F25AB20-4B89-C747-9B0B-321B61429FC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1891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>
          <a:extLst>
            <a:ext uri="{FF2B5EF4-FFF2-40B4-BE49-F238E27FC236}">
              <a16:creationId xmlns:a16="http://schemas.microsoft.com/office/drawing/2014/main" id="{843D23F5-FF65-476C-EE55-650C1D0CB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9fcb3b2c_1_106:notes">
            <a:extLst>
              <a:ext uri="{FF2B5EF4-FFF2-40B4-BE49-F238E27FC236}">
                <a16:creationId xmlns:a16="http://schemas.microsoft.com/office/drawing/2014/main" id="{F05E9C96-DF05-EAE5-405B-0F70827C10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310" y="4479687"/>
            <a:ext cx="5612079" cy="36659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099fcb3b2c_1_106:notes">
            <a:extLst>
              <a:ext uri="{FF2B5EF4-FFF2-40B4-BE49-F238E27FC236}">
                <a16:creationId xmlns:a16="http://schemas.microsoft.com/office/drawing/2014/main" id="{9F03922B-3C42-10FA-528D-1E1285E4408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3368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>
          <a:extLst>
            <a:ext uri="{FF2B5EF4-FFF2-40B4-BE49-F238E27FC236}">
              <a16:creationId xmlns:a16="http://schemas.microsoft.com/office/drawing/2014/main" id="{845CA8FE-F4A4-D915-FCE7-C0A78A53B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9fcb3b2c_1_106:notes">
            <a:extLst>
              <a:ext uri="{FF2B5EF4-FFF2-40B4-BE49-F238E27FC236}">
                <a16:creationId xmlns:a16="http://schemas.microsoft.com/office/drawing/2014/main" id="{00E88826-70CD-5FD5-3DBB-6EEBE2E697A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310" y="4479687"/>
            <a:ext cx="5612079" cy="36659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099fcb3b2c_1_106:notes">
            <a:extLst>
              <a:ext uri="{FF2B5EF4-FFF2-40B4-BE49-F238E27FC236}">
                <a16:creationId xmlns:a16="http://schemas.microsoft.com/office/drawing/2014/main" id="{66FE90F9-2B9A-E06F-5A33-005F1AF073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5893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>
          <a:extLst>
            <a:ext uri="{FF2B5EF4-FFF2-40B4-BE49-F238E27FC236}">
              <a16:creationId xmlns:a16="http://schemas.microsoft.com/office/drawing/2014/main" id="{470A43BA-45FE-8A85-5C1C-94EBF3D029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9fcb3b2c_1_106:notes">
            <a:extLst>
              <a:ext uri="{FF2B5EF4-FFF2-40B4-BE49-F238E27FC236}">
                <a16:creationId xmlns:a16="http://schemas.microsoft.com/office/drawing/2014/main" id="{A3442C8F-AB2D-C9F1-C998-16B4048DA1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310" y="4479687"/>
            <a:ext cx="5612079" cy="36659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099fcb3b2c_1_106:notes">
            <a:extLst>
              <a:ext uri="{FF2B5EF4-FFF2-40B4-BE49-F238E27FC236}">
                <a16:creationId xmlns:a16="http://schemas.microsoft.com/office/drawing/2014/main" id="{867D1095-64F6-1500-7309-2452C09469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5436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>
          <a:extLst>
            <a:ext uri="{FF2B5EF4-FFF2-40B4-BE49-F238E27FC236}">
              <a16:creationId xmlns:a16="http://schemas.microsoft.com/office/drawing/2014/main" id="{2706B875-38E2-EB63-662C-D805D3CEE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9fcb3b2c_1_106:notes">
            <a:extLst>
              <a:ext uri="{FF2B5EF4-FFF2-40B4-BE49-F238E27FC236}">
                <a16:creationId xmlns:a16="http://schemas.microsoft.com/office/drawing/2014/main" id="{2F296E10-ED03-F9B8-BACE-532501834A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310" y="4479687"/>
            <a:ext cx="5612079" cy="36659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099fcb3b2c_1_106:notes">
            <a:extLst>
              <a:ext uri="{FF2B5EF4-FFF2-40B4-BE49-F238E27FC236}">
                <a16:creationId xmlns:a16="http://schemas.microsoft.com/office/drawing/2014/main" id="{6973FE66-9155-3354-19A5-8423A65565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722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>
          <a:extLst>
            <a:ext uri="{FF2B5EF4-FFF2-40B4-BE49-F238E27FC236}">
              <a16:creationId xmlns:a16="http://schemas.microsoft.com/office/drawing/2014/main" id="{B7F24922-FA6E-A690-00A3-3E43178F5D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9fcb3b2c_1_106:notes">
            <a:extLst>
              <a:ext uri="{FF2B5EF4-FFF2-40B4-BE49-F238E27FC236}">
                <a16:creationId xmlns:a16="http://schemas.microsoft.com/office/drawing/2014/main" id="{91E2EEC8-7209-3833-49E4-558BE827850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310" y="4479687"/>
            <a:ext cx="5612079" cy="36659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099fcb3b2c_1_106:notes">
            <a:extLst>
              <a:ext uri="{FF2B5EF4-FFF2-40B4-BE49-F238E27FC236}">
                <a16:creationId xmlns:a16="http://schemas.microsoft.com/office/drawing/2014/main" id="{72213B52-F684-A150-865B-541FD8E780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1500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>
          <a:extLst>
            <a:ext uri="{FF2B5EF4-FFF2-40B4-BE49-F238E27FC236}">
              <a16:creationId xmlns:a16="http://schemas.microsoft.com/office/drawing/2014/main" id="{DD931BD1-96FE-9182-1F9D-5D2F0EF2C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99fcb3b2c_1_106:notes">
            <a:extLst>
              <a:ext uri="{FF2B5EF4-FFF2-40B4-BE49-F238E27FC236}">
                <a16:creationId xmlns:a16="http://schemas.microsoft.com/office/drawing/2014/main" id="{E631B4BF-F427-24AB-E0B3-967E43FB792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2310" y="4479687"/>
            <a:ext cx="5612079" cy="366590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3099fcb3b2c_1_106:notes">
            <a:extLst>
              <a:ext uri="{FF2B5EF4-FFF2-40B4-BE49-F238E27FC236}">
                <a16:creationId xmlns:a16="http://schemas.microsoft.com/office/drawing/2014/main" id="{A3995552-DE44-531E-3DFC-1F5C8269B3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3" descr="Imagen que contiene edificio, exterior, cielo, nieve&#10;&#10;Descripción generada con confianza muy alta"/>
          <p:cNvPicPr preferRelativeResize="0"/>
          <p:nvPr/>
        </p:nvPicPr>
        <p:blipFill rotWithShape="1">
          <a:blip r:embed="rId2">
            <a:alphaModFix/>
          </a:blip>
          <a:srcRect l="41453" r="30622"/>
          <a:stretch/>
        </p:blipFill>
        <p:spPr>
          <a:xfrm>
            <a:off x="5913124" y="10"/>
            <a:ext cx="6278877" cy="6857990"/>
          </a:xfrm>
          <a:custGeom>
            <a:avLst/>
            <a:gdLst/>
            <a:ahLst/>
            <a:cxnLst/>
            <a:rect l="l" t="t" r="r" b="b"/>
            <a:pathLst>
              <a:path w="6278877" h="6858000" extrusionOk="0">
                <a:moveTo>
                  <a:pt x="45571" y="0"/>
                </a:moveTo>
                <a:lnTo>
                  <a:pt x="6278877" y="0"/>
                </a:lnTo>
                <a:lnTo>
                  <a:pt x="6278877" y="6858000"/>
                </a:lnTo>
                <a:lnTo>
                  <a:pt x="3292307" y="6858000"/>
                </a:lnTo>
                <a:lnTo>
                  <a:pt x="3181525" y="6786980"/>
                </a:lnTo>
                <a:cubicBezTo>
                  <a:pt x="1262020" y="5490189"/>
                  <a:pt x="0" y="3294101"/>
                  <a:pt x="0" y="803252"/>
                </a:cubicBezTo>
                <a:cubicBezTo>
                  <a:pt x="0" y="554167"/>
                  <a:pt x="12619" y="308030"/>
                  <a:pt x="37255" y="65445"/>
                </a:cubicBezTo>
                <a:close/>
              </a:path>
            </a:pathLst>
          </a:custGeom>
          <a:noFill/>
          <a:ln>
            <a:noFill/>
          </a:ln>
        </p:spPr>
      </p:pic>
      <p:pic>
        <p:nvPicPr>
          <p:cNvPr id="17" name="Google Shape;17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08" y="1303285"/>
            <a:ext cx="5814509" cy="97727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3"/>
          <p:cNvSpPr txBox="1">
            <a:spLocks noGrp="1"/>
          </p:cNvSpPr>
          <p:nvPr>
            <p:ph type="ctrTitle"/>
          </p:nvPr>
        </p:nvSpPr>
        <p:spPr>
          <a:xfrm>
            <a:off x="142046" y="2619567"/>
            <a:ext cx="5920087" cy="29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1C2A"/>
              </a:buClr>
              <a:buSzPts val="4800"/>
              <a:buFont typeface="Arial"/>
              <a:buNone/>
              <a:defRPr sz="4800">
                <a:solidFill>
                  <a:srgbClr val="EC1C2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subTitle" idx="1"/>
          </p:nvPr>
        </p:nvSpPr>
        <p:spPr>
          <a:xfrm>
            <a:off x="142046" y="5698066"/>
            <a:ext cx="5920087" cy="9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97" name="Google Shape;9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36887" y="6474597"/>
            <a:ext cx="2281132" cy="3834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" name="Google Shape;98;p23"/>
          <p:cNvCxnSpPr>
            <a:endCxn id="97" idx="1"/>
          </p:cNvCxnSpPr>
          <p:nvPr/>
        </p:nvCxnSpPr>
        <p:spPr>
          <a:xfrm>
            <a:off x="-113" y="6658199"/>
            <a:ext cx="9837000" cy="8100"/>
          </a:xfrm>
          <a:prstGeom prst="straightConnector1">
            <a:avLst/>
          </a:prstGeom>
          <a:noFill/>
          <a:ln w="9525" cap="flat" cmpd="sng">
            <a:solidFill>
              <a:srgbClr val="EC1C2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31" name="Google Shape;3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36887" y="6474597"/>
            <a:ext cx="2281132" cy="3834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" name="Google Shape;32;p15"/>
          <p:cNvCxnSpPr>
            <a:endCxn id="31" idx="1"/>
          </p:cNvCxnSpPr>
          <p:nvPr/>
        </p:nvCxnSpPr>
        <p:spPr>
          <a:xfrm>
            <a:off x="-113" y="6658199"/>
            <a:ext cx="9837000" cy="8100"/>
          </a:xfrm>
          <a:prstGeom prst="straightConnector1">
            <a:avLst/>
          </a:prstGeom>
          <a:noFill/>
          <a:ln w="9525" cap="flat" cmpd="sng">
            <a:solidFill>
              <a:srgbClr val="EC1C2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36887" y="6474597"/>
            <a:ext cx="2281132" cy="3834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" name="Google Shape;37;p16"/>
          <p:cNvCxnSpPr>
            <a:endCxn id="36" idx="1"/>
          </p:cNvCxnSpPr>
          <p:nvPr/>
        </p:nvCxnSpPr>
        <p:spPr>
          <a:xfrm>
            <a:off x="-113" y="6658199"/>
            <a:ext cx="9837000" cy="8100"/>
          </a:xfrm>
          <a:prstGeom prst="straightConnector1">
            <a:avLst/>
          </a:prstGeom>
          <a:noFill/>
          <a:ln w="9525" cap="flat" cmpd="sng">
            <a:solidFill>
              <a:srgbClr val="EC1C2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45" name="Google Shape;4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36887" y="6474597"/>
            <a:ext cx="2281132" cy="3834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" name="Google Shape;46;p17"/>
          <p:cNvCxnSpPr>
            <a:endCxn id="45" idx="1"/>
          </p:cNvCxnSpPr>
          <p:nvPr/>
        </p:nvCxnSpPr>
        <p:spPr>
          <a:xfrm>
            <a:off x="-113" y="6658199"/>
            <a:ext cx="9837000" cy="8100"/>
          </a:xfrm>
          <a:prstGeom prst="straightConnector1">
            <a:avLst/>
          </a:prstGeom>
          <a:noFill/>
          <a:ln w="9525" cap="flat" cmpd="sng">
            <a:solidFill>
              <a:srgbClr val="EC1C2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56" name="Google Shape;56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36887" y="6474597"/>
            <a:ext cx="2281132" cy="3834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57;p18"/>
          <p:cNvCxnSpPr>
            <a:endCxn id="56" idx="1"/>
          </p:cNvCxnSpPr>
          <p:nvPr/>
        </p:nvCxnSpPr>
        <p:spPr>
          <a:xfrm>
            <a:off x="-113" y="6658199"/>
            <a:ext cx="9837000" cy="8100"/>
          </a:xfrm>
          <a:prstGeom prst="straightConnector1">
            <a:avLst/>
          </a:prstGeom>
          <a:noFill/>
          <a:ln w="9525" cap="flat" cmpd="sng">
            <a:solidFill>
              <a:srgbClr val="EC1C2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63" name="Google Shape;63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36887" y="6474597"/>
            <a:ext cx="2281132" cy="3834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" name="Google Shape;64;p19"/>
          <p:cNvCxnSpPr>
            <a:endCxn id="63" idx="1"/>
          </p:cNvCxnSpPr>
          <p:nvPr/>
        </p:nvCxnSpPr>
        <p:spPr>
          <a:xfrm>
            <a:off x="-113" y="6658199"/>
            <a:ext cx="9837000" cy="8100"/>
          </a:xfrm>
          <a:prstGeom prst="straightConnector1">
            <a:avLst/>
          </a:prstGeom>
          <a:noFill/>
          <a:ln w="9525" cap="flat" cmpd="sng">
            <a:solidFill>
              <a:srgbClr val="EC1C2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72" name="Google Shape;7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36887" y="6474597"/>
            <a:ext cx="2281132" cy="3834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3" name="Google Shape;73;p20"/>
          <p:cNvCxnSpPr>
            <a:endCxn id="72" idx="1"/>
          </p:cNvCxnSpPr>
          <p:nvPr/>
        </p:nvCxnSpPr>
        <p:spPr>
          <a:xfrm>
            <a:off x="-113" y="6658199"/>
            <a:ext cx="9837000" cy="8100"/>
          </a:xfrm>
          <a:prstGeom prst="straightConnector1">
            <a:avLst/>
          </a:prstGeom>
          <a:noFill/>
          <a:ln w="9525" cap="flat" cmpd="sng">
            <a:solidFill>
              <a:srgbClr val="EC1C2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36887" y="6474597"/>
            <a:ext cx="2281132" cy="3834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2" name="Google Shape;82;p21"/>
          <p:cNvCxnSpPr>
            <a:endCxn id="81" idx="1"/>
          </p:cNvCxnSpPr>
          <p:nvPr/>
        </p:nvCxnSpPr>
        <p:spPr>
          <a:xfrm>
            <a:off x="-113" y="6658199"/>
            <a:ext cx="9837000" cy="8100"/>
          </a:xfrm>
          <a:prstGeom prst="straightConnector1">
            <a:avLst/>
          </a:prstGeom>
          <a:noFill/>
          <a:ln w="9525" cap="flat" cmpd="sng">
            <a:solidFill>
              <a:srgbClr val="EC1C2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  <p:pic>
        <p:nvPicPr>
          <p:cNvPr id="89" name="Google Shape;89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36887" y="6474597"/>
            <a:ext cx="2281132" cy="3834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" name="Google Shape;90;p22"/>
          <p:cNvCxnSpPr>
            <a:endCxn id="89" idx="1"/>
          </p:cNvCxnSpPr>
          <p:nvPr/>
        </p:nvCxnSpPr>
        <p:spPr>
          <a:xfrm>
            <a:off x="-113" y="6658199"/>
            <a:ext cx="9837000" cy="8100"/>
          </a:xfrm>
          <a:prstGeom prst="straightConnector1">
            <a:avLst/>
          </a:prstGeom>
          <a:noFill/>
          <a:ln w="9525" cap="flat" cmpd="sng">
            <a:solidFill>
              <a:srgbClr val="EC1C2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ctrTitle"/>
          </p:nvPr>
        </p:nvSpPr>
        <p:spPr>
          <a:xfrm>
            <a:off x="402336" y="2477887"/>
            <a:ext cx="5853185" cy="2199558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1C2A"/>
              </a:buClr>
              <a:buSzPts val="3200"/>
              <a:buFont typeface="Arial"/>
              <a:buNone/>
            </a:pPr>
            <a:r>
              <a:rPr lang="es-ES" sz="3200" b="1" dirty="0"/>
              <a:t>ESTADO DE EJECUCIÓN </a:t>
            </a:r>
            <a:r>
              <a:rPr lang="es-ES" sz="3200" b="1" dirty="0">
                <a:solidFill>
                  <a:srgbClr val="EC1C2A"/>
                </a:solidFill>
              </a:rPr>
              <a:t>PLAN DE DESARROLLO INSTITUCIONAL</a:t>
            </a:r>
            <a:endParaRPr sz="3200" b="1" dirty="0">
              <a:solidFill>
                <a:srgbClr val="EC1C2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>
          <a:extLst>
            <a:ext uri="{FF2B5EF4-FFF2-40B4-BE49-F238E27FC236}">
              <a16:creationId xmlns:a16="http://schemas.microsoft.com/office/drawing/2014/main" id="{03C36D9F-6CA8-1D24-F3AD-784A41202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825B06D-80E1-3432-3F41-17006CD6D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14795"/>
              </p:ext>
            </p:extLst>
          </p:nvPr>
        </p:nvGraphicFramePr>
        <p:xfrm>
          <a:off x="385315" y="2118410"/>
          <a:ext cx="5534151" cy="2156265"/>
        </p:xfrm>
        <a:graphic>
          <a:graphicData uri="http://schemas.openxmlformats.org/drawingml/2006/table">
            <a:tbl>
              <a:tblPr/>
              <a:tblGrid>
                <a:gridCol w="2435552">
                  <a:extLst>
                    <a:ext uri="{9D8B030D-6E8A-4147-A177-3AD203B41FA5}">
                      <a16:colId xmlns:a16="http://schemas.microsoft.com/office/drawing/2014/main" val="1820165579"/>
                    </a:ext>
                  </a:extLst>
                </a:gridCol>
                <a:gridCol w="1085385">
                  <a:extLst>
                    <a:ext uri="{9D8B030D-6E8A-4147-A177-3AD203B41FA5}">
                      <a16:colId xmlns:a16="http://schemas.microsoft.com/office/drawing/2014/main" val="3246556477"/>
                    </a:ext>
                  </a:extLst>
                </a:gridCol>
                <a:gridCol w="971595">
                  <a:extLst>
                    <a:ext uri="{9D8B030D-6E8A-4147-A177-3AD203B41FA5}">
                      <a16:colId xmlns:a16="http://schemas.microsoft.com/office/drawing/2014/main" val="861285148"/>
                    </a:ext>
                  </a:extLst>
                </a:gridCol>
                <a:gridCol w="1041619">
                  <a:extLst>
                    <a:ext uri="{9D8B030D-6E8A-4147-A177-3AD203B41FA5}">
                      <a16:colId xmlns:a16="http://schemas.microsoft.com/office/drawing/2014/main" val="4024935185"/>
                    </a:ext>
                  </a:extLst>
                </a:gridCol>
              </a:tblGrid>
              <a:tr h="70393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AVANCE PLAN DE DESARROLLO (Cuatrienio)</a:t>
                      </a:r>
                      <a:b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916652"/>
                  </a:ext>
                </a:extLst>
              </a:tr>
              <a:tr h="68956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INNOVAR EN LOS ESPACIOS Y AMBIENTES DE APRENDIZAJE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033585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INFRAESTRUCTURA FÍSICA Y TECNOLÓGICA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11968"/>
                  </a:ext>
                </a:extLst>
              </a:tr>
              <a:tr h="4884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AMBIENTES DE ENSEÑANZA PROPICIOS PARA EL LOGRO DE LOS RESULTADOS DE APRENDIZAJE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36460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238FA28-EB15-895B-4682-11DC12F9A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145491"/>
              </p:ext>
            </p:extLst>
          </p:nvPr>
        </p:nvGraphicFramePr>
        <p:xfrm>
          <a:off x="6181095" y="1495203"/>
          <a:ext cx="5404356" cy="3402680"/>
        </p:xfrm>
        <a:graphic>
          <a:graphicData uri="http://schemas.openxmlformats.org/drawingml/2006/table">
            <a:tbl>
              <a:tblPr/>
              <a:tblGrid>
                <a:gridCol w="2263363">
                  <a:extLst>
                    <a:ext uri="{9D8B030D-6E8A-4147-A177-3AD203B41FA5}">
                      <a16:colId xmlns:a16="http://schemas.microsoft.com/office/drawing/2014/main" val="4029040459"/>
                    </a:ext>
                  </a:extLst>
                </a:gridCol>
                <a:gridCol w="1515067">
                  <a:extLst>
                    <a:ext uri="{9D8B030D-6E8A-4147-A177-3AD203B41FA5}">
                      <a16:colId xmlns:a16="http://schemas.microsoft.com/office/drawing/2014/main" val="1764642736"/>
                    </a:ext>
                  </a:extLst>
                </a:gridCol>
                <a:gridCol w="1625926">
                  <a:extLst>
                    <a:ext uri="{9D8B030D-6E8A-4147-A177-3AD203B41FA5}">
                      <a16:colId xmlns:a16="http://schemas.microsoft.com/office/drawing/2014/main" val="2522079000"/>
                    </a:ext>
                  </a:extLst>
                </a:gridCol>
              </a:tblGrid>
              <a:tr h="320733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Innovar en los espacios y ambientes de aprendizaje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896759"/>
                  </a:ext>
                </a:extLst>
              </a:tr>
              <a:tr h="3783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Rubro Presupuestal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a Agosto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190407"/>
                  </a:ext>
                </a:extLst>
              </a:tr>
              <a:tr h="2605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Infraestructura Física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$ 1,787,165,137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$ 149,500,000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33869"/>
                  </a:ext>
                </a:extLst>
              </a:tr>
              <a:tr h="2505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Bienes Muebles y enseres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$ 318,437,200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$ 226,715,899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786313"/>
                  </a:ext>
                </a:extLst>
              </a:tr>
              <a:tr h="75171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Laboratorio y consultorios Especialización Medicina del Deporte y la Actividad Física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$ 36,512,500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$ 70,000,000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95888"/>
                  </a:ext>
                </a:extLst>
              </a:tr>
              <a:tr h="3783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Adecuación del espacio de Politeca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$ 633,000,000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$ 1,815,396,748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794129"/>
                  </a:ext>
                </a:extLst>
              </a:tr>
              <a:tr h="2505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Centro de Innovación Sogamoso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$ 249,750,430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97223"/>
                  </a:ext>
                </a:extLst>
              </a:tr>
              <a:tr h="2505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Seguridad Biblioteca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$ 99,060,688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4155"/>
                  </a:ext>
                </a:extLst>
              </a:tr>
              <a:tr h="25057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Oficinas 5to piso Tunja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$ 75,623,730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$ 78,455,940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09230"/>
                  </a:ext>
                </a:extLst>
              </a:tr>
              <a:tr h="3107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$ 2,850,738,567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$ 4,275,762,372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899729"/>
                  </a:ext>
                </a:extLst>
              </a:tr>
            </a:tbl>
          </a:graphicData>
        </a:graphic>
      </p:graphicFrame>
      <p:sp>
        <p:nvSpPr>
          <p:cNvPr id="2" name="Google Shape;297;g3099fcb3b2c_1_106">
            <a:extLst>
              <a:ext uri="{FF2B5EF4-FFF2-40B4-BE49-F238E27FC236}">
                <a16:creationId xmlns:a16="http://schemas.microsoft.com/office/drawing/2014/main" id="{367FD93C-8EE2-D023-A11C-16E0453BD301}"/>
              </a:ext>
            </a:extLst>
          </p:cNvPr>
          <p:cNvSpPr/>
          <p:nvPr/>
        </p:nvSpPr>
        <p:spPr>
          <a:xfrm>
            <a:off x="0" y="-2"/>
            <a:ext cx="12192000" cy="1253641"/>
          </a:xfrm>
          <a:prstGeom prst="rect">
            <a:avLst/>
          </a:prstGeom>
          <a:solidFill>
            <a:srgbClr val="EC1C2A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ESTADO DE EJECUCIÓN DEL PLAN DE   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DESARROLLO INSTITUCIONAL</a:t>
            </a:r>
            <a:endParaRPr sz="3509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8029B1C-0C5C-675E-6362-CB2F45E1A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106159"/>
              </p:ext>
            </p:extLst>
          </p:nvPr>
        </p:nvGraphicFramePr>
        <p:xfrm>
          <a:off x="2135756" y="5348922"/>
          <a:ext cx="7750302" cy="951294"/>
        </p:xfrm>
        <a:graphic>
          <a:graphicData uri="http://schemas.openxmlformats.org/drawingml/2006/table">
            <a:tbl>
              <a:tblPr/>
              <a:tblGrid>
                <a:gridCol w="3180610">
                  <a:extLst>
                    <a:ext uri="{9D8B030D-6E8A-4147-A177-3AD203B41FA5}">
                      <a16:colId xmlns:a16="http://schemas.microsoft.com/office/drawing/2014/main" val="2548717132"/>
                    </a:ext>
                  </a:extLst>
                </a:gridCol>
                <a:gridCol w="2284846">
                  <a:extLst>
                    <a:ext uri="{9D8B030D-6E8A-4147-A177-3AD203B41FA5}">
                      <a16:colId xmlns:a16="http://schemas.microsoft.com/office/drawing/2014/main" val="1500543026"/>
                    </a:ext>
                  </a:extLst>
                </a:gridCol>
                <a:gridCol w="2284846">
                  <a:extLst>
                    <a:ext uri="{9D8B030D-6E8A-4147-A177-3AD203B41FA5}">
                      <a16:colId xmlns:a16="http://schemas.microsoft.com/office/drawing/2014/main" val="854358520"/>
                    </a:ext>
                  </a:extLst>
                </a:gridCol>
              </a:tblGrid>
              <a:tr h="36407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 ejecutado Plan de Desarrollo Institucional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Año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Año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014565"/>
                  </a:ext>
                </a:extLst>
              </a:tr>
              <a:tr h="58721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$ 89,470,756,896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$ 55,750,266,817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182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70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>
          <a:extLst>
            <a:ext uri="{FF2B5EF4-FFF2-40B4-BE49-F238E27FC236}">
              <a16:creationId xmlns:a16="http://schemas.microsoft.com/office/drawing/2014/main" id="{86C6AE60-1E8E-81B0-7D04-9E16C6CE3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099fcb3b2c_1_106">
            <a:extLst>
              <a:ext uri="{FF2B5EF4-FFF2-40B4-BE49-F238E27FC236}">
                <a16:creationId xmlns:a16="http://schemas.microsoft.com/office/drawing/2014/main" id="{1C3DF5FE-E59B-6854-9F1E-49BF6B77DBFC}"/>
              </a:ext>
            </a:extLst>
          </p:cNvPr>
          <p:cNvSpPr/>
          <p:nvPr/>
        </p:nvSpPr>
        <p:spPr>
          <a:xfrm>
            <a:off x="0" y="-2"/>
            <a:ext cx="12192000" cy="1253641"/>
          </a:xfrm>
          <a:prstGeom prst="rect">
            <a:avLst/>
          </a:prstGeom>
          <a:solidFill>
            <a:srgbClr val="EC1C2A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ESTADO DE EJECUCIÓN DEL PLAN DE   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DESARROLLO INSTITUCIONAL</a:t>
            </a:r>
            <a:endParaRPr sz="3509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BB7D8CF-A6AA-AC3A-BAE7-39E219CCABF9}"/>
              </a:ext>
            </a:extLst>
          </p:cNvPr>
          <p:cNvSpPr txBox="1">
            <a:spLocks/>
          </p:cNvSpPr>
          <p:nvPr/>
        </p:nvSpPr>
        <p:spPr>
          <a:xfrm>
            <a:off x="1855184" y="1425198"/>
            <a:ext cx="8980456" cy="540762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CO" sz="3000" b="1" dirty="0">
                <a:latin typeface="Arial" panose="020B0604020202020204" pitchFamily="34" charset="0"/>
                <a:cs typeface="Arial" panose="020B0604020202020204" pitchFamily="34" charset="0"/>
              </a:rPr>
              <a:t>PLAN DE DESARROLLO INSTITUCIONAL (PDI)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C6DA3CF-DE65-9F21-56CB-CCCA6FAFD535}"/>
              </a:ext>
            </a:extLst>
          </p:cNvPr>
          <p:cNvSpPr txBox="1">
            <a:spLocks/>
          </p:cNvSpPr>
          <p:nvPr/>
        </p:nvSpPr>
        <p:spPr>
          <a:xfrm>
            <a:off x="1234441" y="2727040"/>
            <a:ext cx="2807208" cy="1125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31 Programas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B9E87C9-BAD5-4A11-6501-8E96AE0A80EE}"/>
              </a:ext>
            </a:extLst>
          </p:cNvPr>
          <p:cNvSpPr txBox="1">
            <a:spLocks/>
          </p:cNvSpPr>
          <p:nvPr/>
        </p:nvSpPr>
        <p:spPr>
          <a:xfrm>
            <a:off x="4468893" y="2727040"/>
            <a:ext cx="2686340" cy="1125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95 Proyectos</a:t>
            </a: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4E496248-5F4B-5ABA-D204-A21D7C7972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1778075"/>
              </p:ext>
            </p:extLst>
          </p:nvPr>
        </p:nvGraphicFramePr>
        <p:xfrm>
          <a:off x="4041648" y="4114334"/>
          <a:ext cx="4108704" cy="180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ítulo 1">
            <a:extLst>
              <a:ext uri="{FF2B5EF4-FFF2-40B4-BE49-F238E27FC236}">
                <a16:creationId xmlns:a16="http://schemas.microsoft.com/office/drawing/2014/main" id="{997FCFCB-E3F6-B974-D730-767CECEEF760}"/>
              </a:ext>
            </a:extLst>
          </p:cNvPr>
          <p:cNvSpPr txBox="1">
            <a:spLocks/>
          </p:cNvSpPr>
          <p:nvPr/>
        </p:nvSpPr>
        <p:spPr>
          <a:xfrm>
            <a:off x="7582479" y="2727040"/>
            <a:ext cx="2574609" cy="1125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168 Metas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81C2A1A-A89E-C905-F07E-ABEC392DCF4F}"/>
              </a:ext>
            </a:extLst>
          </p:cNvPr>
          <p:cNvSpPr txBox="1"/>
          <p:nvPr/>
        </p:nvSpPr>
        <p:spPr>
          <a:xfrm>
            <a:off x="2716718" y="2162718"/>
            <a:ext cx="70523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ACUERDO DEL CONSEJO DE FUNDADORES No. 131 del 27 de septiembre de 2021</a:t>
            </a:r>
          </a:p>
        </p:txBody>
      </p:sp>
    </p:spTree>
    <p:extLst>
      <p:ext uri="{BB962C8B-B14F-4D97-AF65-F5344CB8AC3E}">
        <p14:creationId xmlns:p14="http://schemas.microsoft.com/office/powerpoint/2010/main" val="293907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>
          <a:extLst>
            <a:ext uri="{FF2B5EF4-FFF2-40B4-BE49-F238E27FC236}">
              <a16:creationId xmlns:a16="http://schemas.microsoft.com/office/drawing/2014/main" id="{F4C5DF01-2AC2-32DA-25EB-B0DC40D01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3758AC9-488C-87E0-F768-D09647C30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64808"/>
              </p:ext>
            </p:extLst>
          </p:nvPr>
        </p:nvGraphicFramePr>
        <p:xfrm>
          <a:off x="2239517" y="1645920"/>
          <a:ext cx="7773163" cy="4169662"/>
        </p:xfrm>
        <a:graphic>
          <a:graphicData uri="http://schemas.openxmlformats.org/drawingml/2006/table">
            <a:tbl>
              <a:tblPr/>
              <a:tblGrid>
                <a:gridCol w="4127230">
                  <a:extLst>
                    <a:ext uri="{9D8B030D-6E8A-4147-A177-3AD203B41FA5}">
                      <a16:colId xmlns:a16="http://schemas.microsoft.com/office/drawing/2014/main" val="797703159"/>
                    </a:ext>
                  </a:extLst>
                </a:gridCol>
                <a:gridCol w="1359987">
                  <a:extLst>
                    <a:ext uri="{9D8B030D-6E8A-4147-A177-3AD203B41FA5}">
                      <a16:colId xmlns:a16="http://schemas.microsoft.com/office/drawing/2014/main" val="2170375842"/>
                    </a:ext>
                  </a:extLst>
                </a:gridCol>
                <a:gridCol w="2285946">
                  <a:extLst>
                    <a:ext uri="{9D8B030D-6E8A-4147-A177-3AD203B41FA5}">
                      <a16:colId xmlns:a16="http://schemas.microsoft.com/office/drawing/2014/main" val="1165980513"/>
                    </a:ext>
                  </a:extLst>
                </a:gridCol>
              </a:tblGrid>
              <a:tr h="25439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DESARROLLO INSTITUCIONAL 2023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584965"/>
                  </a:ext>
                </a:extLst>
              </a:tr>
              <a:tr h="2432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POLÍTICAS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PDI 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299011"/>
                  </a:ext>
                </a:extLst>
              </a:tr>
              <a:tr h="24321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  ACTIVIDADES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 COSTO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866391"/>
                  </a:ext>
                </a:extLst>
              </a:tr>
              <a:tr h="3113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DE GOBIERNO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8,523,661,971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5870"/>
                  </a:ext>
                </a:extLst>
              </a:tr>
              <a:tr h="2432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ACADÉMICA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10,334,754,430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577248"/>
                  </a:ext>
                </a:extLst>
              </a:tr>
              <a:tr h="38159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DE INVESTIGACIÓN, INNOVACIÓN Y GESTIÓN DEL CONOCIMIENTO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8,186,168,051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445409"/>
                  </a:ext>
                </a:extLst>
              </a:tr>
              <a:tr h="3113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DE CALIDAD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9,126,959,548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201832"/>
                  </a:ext>
                </a:extLst>
              </a:tr>
              <a:tr h="2432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DE EGRESADOS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10,266,489,909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603245"/>
                  </a:ext>
                </a:extLst>
              </a:tr>
              <a:tr h="38159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DE DESARROLLO ADMINISTRATIVO Y DE INFRAESTRUCTURA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8,925,860,355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951751"/>
                  </a:ext>
                </a:extLst>
              </a:tr>
              <a:tr h="3113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DE GESTIÓN FINANCIERA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8,830,760,140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531045"/>
                  </a:ext>
                </a:extLst>
              </a:tr>
              <a:tr h="3113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DE DESARROLLO TECNOLÓGICO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8,724,761,163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435741"/>
                  </a:ext>
                </a:extLst>
              </a:tr>
              <a:tr h="3113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DE BIENESTAR UNIVERSITARIO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7,932,579,143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921217"/>
                  </a:ext>
                </a:extLst>
              </a:tr>
              <a:tr h="3113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POLITICA DE PROYECCIÓN  INSTITUCIONAL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8,618,762,186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424531"/>
                  </a:ext>
                </a:extLst>
              </a:tr>
              <a:tr h="3113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EJECUCIÓN PDI 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89,470,756,896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023546"/>
                  </a:ext>
                </a:extLst>
              </a:tr>
            </a:tbl>
          </a:graphicData>
        </a:graphic>
      </p:graphicFrame>
      <p:sp>
        <p:nvSpPr>
          <p:cNvPr id="2" name="Google Shape;297;g3099fcb3b2c_1_106">
            <a:extLst>
              <a:ext uri="{FF2B5EF4-FFF2-40B4-BE49-F238E27FC236}">
                <a16:creationId xmlns:a16="http://schemas.microsoft.com/office/drawing/2014/main" id="{CCF597E2-6308-F54F-AF86-ECACDE864A94}"/>
              </a:ext>
            </a:extLst>
          </p:cNvPr>
          <p:cNvSpPr/>
          <p:nvPr/>
        </p:nvSpPr>
        <p:spPr>
          <a:xfrm>
            <a:off x="0" y="-2"/>
            <a:ext cx="12192000" cy="1253641"/>
          </a:xfrm>
          <a:prstGeom prst="rect">
            <a:avLst/>
          </a:prstGeom>
          <a:solidFill>
            <a:srgbClr val="EC1C2A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ESTADO DE EJECUCIÓN DEL PLAN DE   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DESARROLLO INSTITUCIONAL</a:t>
            </a:r>
            <a:endParaRPr sz="3509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026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>
          <a:extLst>
            <a:ext uri="{FF2B5EF4-FFF2-40B4-BE49-F238E27FC236}">
              <a16:creationId xmlns:a16="http://schemas.microsoft.com/office/drawing/2014/main" id="{1FDB4019-F3AF-D718-790E-DEEB7A07E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abla&#10;&#10;Descripción generada automáticamente">
            <a:extLst>
              <a:ext uri="{FF2B5EF4-FFF2-40B4-BE49-F238E27FC236}">
                <a16:creationId xmlns:a16="http://schemas.microsoft.com/office/drawing/2014/main" id="{CA73F418-D62E-316C-4510-08AF832B5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720" y="1782879"/>
            <a:ext cx="8690560" cy="3913834"/>
          </a:xfrm>
          <a:prstGeom prst="rect">
            <a:avLst/>
          </a:prstGeom>
        </p:spPr>
      </p:pic>
      <p:sp>
        <p:nvSpPr>
          <p:cNvPr id="2" name="Google Shape;297;g3099fcb3b2c_1_106">
            <a:extLst>
              <a:ext uri="{FF2B5EF4-FFF2-40B4-BE49-F238E27FC236}">
                <a16:creationId xmlns:a16="http://schemas.microsoft.com/office/drawing/2014/main" id="{AB5B6010-788B-2407-9246-05FC6BE06432}"/>
              </a:ext>
            </a:extLst>
          </p:cNvPr>
          <p:cNvSpPr/>
          <p:nvPr/>
        </p:nvSpPr>
        <p:spPr>
          <a:xfrm>
            <a:off x="0" y="-2"/>
            <a:ext cx="12192000" cy="1253641"/>
          </a:xfrm>
          <a:prstGeom prst="rect">
            <a:avLst/>
          </a:prstGeom>
          <a:solidFill>
            <a:srgbClr val="EC1C2A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ESTADO DE EJECUCIÓN DEL PLAN DE   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DESARROLLO INSTITUCIONAL</a:t>
            </a:r>
            <a:endParaRPr sz="3509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047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>
          <a:extLst>
            <a:ext uri="{FF2B5EF4-FFF2-40B4-BE49-F238E27FC236}">
              <a16:creationId xmlns:a16="http://schemas.microsoft.com/office/drawing/2014/main" id="{05AD5313-E20E-CB96-F5DF-9FF4525E6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2F717E-8EE9-B91E-D934-BA0DE8A0D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159374"/>
              </p:ext>
            </p:extLst>
          </p:nvPr>
        </p:nvGraphicFramePr>
        <p:xfrm>
          <a:off x="196088" y="1948734"/>
          <a:ext cx="5899912" cy="3581368"/>
        </p:xfrm>
        <a:graphic>
          <a:graphicData uri="http://schemas.openxmlformats.org/drawingml/2006/table">
            <a:tbl>
              <a:tblPr/>
              <a:tblGrid>
                <a:gridCol w="2596521">
                  <a:extLst>
                    <a:ext uri="{9D8B030D-6E8A-4147-A177-3AD203B41FA5}">
                      <a16:colId xmlns:a16="http://schemas.microsoft.com/office/drawing/2014/main" val="3819435306"/>
                    </a:ext>
                  </a:extLst>
                </a:gridCol>
                <a:gridCol w="1157120">
                  <a:extLst>
                    <a:ext uri="{9D8B030D-6E8A-4147-A177-3AD203B41FA5}">
                      <a16:colId xmlns:a16="http://schemas.microsoft.com/office/drawing/2014/main" val="608467648"/>
                    </a:ext>
                  </a:extLst>
                </a:gridCol>
                <a:gridCol w="1035809">
                  <a:extLst>
                    <a:ext uri="{9D8B030D-6E8A-4147-A177-3AD203B41FA5}">
                      <a16:colId xmlns:a16="http://schemas.microsoft.com/office/drawing/2014/main" val="496666946"/>
                    </a:ext>
                  </a:extLst>
                </a:gridCol>
                <a:gridCol w="1110462">
                  <a:extLst>
                    <a:ext uri="{9D8B030D-6E8A-4147-A177-3AD203B41FA5}">
                      <a16:colId xmlns:a16="http://schemas.microsoft.com/office/drawing/2014/main" val="4034322752"/>
                    </a:ext>
                  </a:extLst>
                </a:gridCol>
              </a:tblGrid>
              <a:tr h="69637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AVANCE PLAN DE DESARROLLO (Cuatrienio)</a:t>
                      </a:r>
                      <a:b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0269"/>
                  </a:ext>
                </a:extLst>
              </a:tr>
              <a:tr h="45477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ASEGURAR LA PROMESA DE VALOR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95908"/>
                  </a:ext>
                </a:extLst>
              </a:tr>
              <a:tr h="326871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CUMPLIMIENTO DE LOS VALORES INSTITUCIONALES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5157"/>
                  </a:ext>
                </a:extLst>
              </a:tr>
              <a:tr h="270024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ESTUDIANTES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84478"/>
                  </a:ext>
                </a:extLst>
              </a:tr>
              <a:tr h="270024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CALIDAD ACADÉMICA Y ADMINISTRATIVA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219550"/>
                  </a:ext>
                </a:extLst>
              </a:tr>
              <a:tr h="4832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ACTUALIZACIÓN, INNOVACIÓN, FLEXIBILIDAD CURRICULAR E IMPLEMENTACIÓN DE RESULTADOS DE APRENDIZAJE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38274"/>
                  </a:ext>
                </a:extLst>
              </a:tr>
              <a:tr h="270024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VISIBILIDAD NACIONAL E INTERNACIONAL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01853"/>
                  </a:ext>
                </a:extLst>
              </a:tr>
              <a:tr h="270024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BIENESTAR INSTITUCIONAL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914436"/>
                  </a:ext>
                </a:extLst>
              </a:tr>
              <a:tr h="270024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RELACIONAMIENTO CON EGRESADOS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181433"/>
                  </a:ext>
                </a:extLst>
              </a:tr>
              <a:tr h="270024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SATISFACCIÓN DE LOS GRUPOS DE INTERÉS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807006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7F38CCC-1297-615F-10A2-10320CB87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997546"/>
              </p:ext>
            </p:extLst>
          </p:nvPr>
        </p:nvGraphicFramePr>
        <p:xfrm>
          <a:off x="6272784" y="1931511"/>
          <a:ext cx="5723127" cy="3810921"/>
        </p:xfrm>
        <a:graphic>
          <a:graphicData uri="http://schemas.openxmlformats.org/drawingml/2006/table">
            <a:tbl>
              <a:tblPr/>
              <a:tblGrid>
                <a:gridCol w="2396866">
                  <a:extLst>
                    <a:ext uri="{9D8B030D-6E8A-4147-A177-3AD203B41FA5}">
                      <a16:colId xmlns:a16="http://schemas.microsoft.com/office/drawing/2014/main" val="337806728"/>
                    </a:ext>
                  </a:extLst>
                </a:gridCol>
                <a:gridCol w="1604432">
                  <a:extLst>
                    <a:ext uri="{9D8B030D-6E8A-4147-A177-3AD203B41FA5}">
                      <a16:colId xmlns:a16="http://schemas.microsoft.com/office/drawing/2014/main" val="2060168139"/>
                    </a:ext>
                  </a:extLst>
                </a:gridCol>
                <a:gridCol w="1721829">
                  <a:extLst>
                    <a:ext uri="{9D8B030D-6E8A-4147-A177-3AD203B41FA5}">
                      <a16:colId xmlns:a16="http://schemas.microsoft.com/office/drawing/2014/main" val="3196019732"/>
                    </a:ext>
                  </a:extLst>
                </a:gridCol>
              </a:tblGrid>
              <a:tr h="306394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Asegurar la promesa de Valor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164206"/>
                  </a:ext>
                </a:extLst>
              </a:tr>
              <a:tr h="450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Rubro Presupuestal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a Agosto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31766"/>
                  </a:ext>
                </a:extLst>
              </a:tr>
              <a:tr h="3974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Capacitación docente y administrativa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$ 373,374,360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$ 323,170,000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091866"/>
                  </a:ext>
                </a:extLst>
              </a:tr>
              <a:tr h="3638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Becas y descuentos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$ 4,293,453,393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$ 4,646,470,896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64779"/>
                  </a:ext>
                </a:extLst>
              </a:tr>
              <a:tr h="3974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Movilidad académica y administrativa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$ 604,494,799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$ 308,928,440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482348"/>
                  </a:ext>
                </a:extLst>
              </a:tr>
              <a:tr h="2872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Prácticas académicas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$ 3,207,955,081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$ 2,017,454,402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832415"/>
                  </a:ext>
                </a:extLst>
              </a:tr>
              <a:tr h="33511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Bienestar Universitario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$ 933,225,890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$ 1,227,564,416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42853"/>
                  </a:ext>
                </a:extLst>
              </a:tr>
              <a:tr h="2393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Centro de Gestión al egresado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$ 265,589,110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$ 161,333,002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983449"/>
                  </a:ext>
                </a:extLst>
              </a:tr>
              <a:tr h="2393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Costos y gastos de personal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$ 41,483,008,877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$ 26,801,463,373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403253"/>
                  </a:ext>
                </a:extLst>
              </a:tr>
              <a:tr h="2393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Otros Gastos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$ 9,299,278,260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$ 2,660,458,358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321395"/>
                  </a:ext>
                </a:extLst>
              </a:tr>
              <a:tr h="248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Gastos no operacionales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$ 4,581,669,587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$ 3,524,858,762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864487"/>
                  </a:ext>
                </a:extLst>
              </a:tr>
              <a:tr h="3063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$ 65,042,049,357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$ 41,671,701,649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005656"/>
                  </a:ext>
                </a:extLst>
              </a:tr>
            </a:tbl>
          </a:graphicData>
        </a:graphic>
      </p:graphicFrame>
      <p:sp>
        <p:nvSpPr>
          <p:cNvPr id="3" name="Google Shape;297;g3099fcb3b2c_1_106">
            <a:extLst>
              <a:ext uri="{FF2B5EF4-FFF2-40B4-BE49-F238E27FC236}">
                <a16:creationId xmlns:a16="http://schemas.microsoft.com/office/drawing/2014/main" id="{67DE235C-5A83-9C74-A0EF-E229A2B7E645}"/>
              </a:ext>
            </a:extLst>
          </p:cNvPr>
          <p:cNvSpPr/>
          <p:nvPr/>
        </p:nvSpPr>
        <p:spPr>
          <a:xfrm>
            <a:off x="0" y="-2"/>
            <a:ext cx="12192000" cy="1253641"/>
          </a:xfrm>
          <a:prstGeom prst="rect">
            <a:avLst/>
          </a:prstGeom>
          <a:solidFill>
            <a:srgbClr val="EC1C2A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ESTADO DE EJECUCIÓN DEL PLAN DE   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DESARROLLO INSTITUCIONAL</a:t>
            </a:r>
            <a:endParaRPr sz="3509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061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>
          <a:extLst>
            <a:ext uri="{FF2B5EF4-FFF2-40B4-BE49-F238E27FC236}">
              <a16:creationId xmlns:a16="http://schemas.microsoft.com/office/drawing/2014/main" id="{805AC277-1A77-1120-1E9B-BD5BE0377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96E1FF-D429-1BBF-2E02-67183B396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7030"/>
              </p:ext>
            </p:extLst>
          </p:nvPr>
        </p:nvGraphicFramePr>
        <p:xfrm>
          <a:off x="501652" y="2105245"/>
          <a:ext cx="5241544" cy="2805081"/>
        </p:xfrm>
        <a:graphic>
          <a:graphicData uri="http://schemas.openxmlformats.org/drawingml/2006/table">
            <a:tbl>
              <a:tblPr/>
              <a:tblGrid>
                <a:gridCol w="2306777">
                  <a:extLst>
                    <a:ext uri="{9D8B030D-6E8A-4147-A177-3AD203B41FA5}">
                      <a16:colId xmlns:a16="http://schemas.microsoft.com/office/drawing/2014/main" val="119629345"/>
                    </a:ext>
                  </a:extLst>
                </a:gridCol>
                <a:gridCol w="1027997">
                  <a:extLst>
                    <a:ext uri="{9D8B030D-6E8A-4147-A177-3AD203B41FA5}">
                      <a16:colId xmlns:a16="http://schemas.microsoft.com/office/drawing/2014/main" val="1159987169"/>
                    </a:ext>
                  </a:extLst>
                </a:gridCol>
                <a:gridCol w="920224">
                  <a:extLst>
                    <a:ext uri="{9D8B030D-6E8A-4147-A177-3AD203B41FA5}">
                      <a16:colId xmlns:a16="http://schemas.microsoft.com/office/drawing/2014/main" val="1745267864"/>
                    </a:ext>
                  </a:extLst>
                </a:gridCol>
                <a:gridCol w="986546">
                  <a:extLst>
                    <a:ext uri="{9D8B030D-6E8A-4147-A177-3AD203B41FA5}">
                      <a16:colId xmlns:a16="http://schemas.microsoft.com/office/drawing/2014/main" val="3008424332"/>
                    </a:ext>
                  </a:extLst>
                </a:gridCol>
              </a:tblGrid>
              <a:tr h="73989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AVANCE PLAN DE DESARROLLO (Cuatrienio)</a:t>
                      </a:r>
                      <a:b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726139"/>
                  </a:ext>
                </a:extLst>
              </a:tr>
              <a:tr h="48319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IMPLEMENTAR LA UNIVERSIDAD 4.0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542491"/>
                  </a:ext>
                </a:extLst>
              </a:tr>
              <a:tr h="298485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ENTORNOS EDUCATIVOS BASADOS EN TECNOLOGÍA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05436"/>
                  </a:ext>
                </a:extLst>
              </a:tr>
              <a:tr h="7700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INTELIGENCIA ARTIFICIAL Y DIGITALIZACIÓN COMO FACTORES CLAVES INCORPORADOS EN LOS PROCESOS DE APRENDIZAJE Y ADMINISTRATIVOS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946815"/>
                  </a:ext>
                </a:extLst>
              </a:tr>
              <a:tr h="5133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SISTEMAS DE INFORMACIÓN COMO APOYO A LAS FUNCIONES SUSTANTIVAS Y ADJETIVAS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45707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185ABC8-6CED-BA57-1A87-8815D8EA8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55471"/>
              </p:ext>
            </p:extLst>
          </p:nvPr>
        </p:nvGraphicFramePr>
        <p:xfrm>
          <a:off x="5995416" y="2258551"/>
          <a:ext cx="5758940" cy="2498470"/>
        </p:xfrm>
        <a:graphic>
          <a:graphicData uri="http://schemas.openxmlformats.org/drawingml/2006/table">
            <a:tbl>
              <a:tblPr/>
              <a:tblGrid>
                <a:gridCol w="2411864">
                  <a:extLst>
                    <a:ext uri="{9D8B030D-6E8A-4147-A177-3AD203B41FA5}">
                      <a16:colId xmlns:a16="http://schemas.microsoft.com/office/drawing/2014/main" val="1309237257"/>
                    </a:ext>
                  </a:extLst>
                </a:gridCol>
                <a:gridCol w="1614472">
                  <a:extLst>
                    <a:ext uri="{9D8B030D-6E8A-4147-A177-3AD203B41FA5}">
                      <a16:colId xmlns:a16="http://schemas.microsoft.com/office/drawing/2014/main" val="695790950"/>
                    </a:ext>
                  </a:extLst>
                </a:gridCol>
                <a:gridCol w="1732604">
                  <a:extLst>
                    <a:ext uri="{9D8B030D-6E8A-4147-A177-3AD203B41FA5}">
                      <a16:colId xmlns:a16="http://schemas.microsoft.com/office/drawing/2014/main" val="1730822706"/>
                    </a:ext>
                  </a:extLst>
                </a:gridCol>
              </a:tblGrid>
              <a:tr h="482507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Implementar la Universidad 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667706"/>
                  </a:ext>
                </a:extLst>
              </a:tr>
              <a:tr h="5686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Rubro Presupuestal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a Agosto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81975"/>
                  </a:ext>
                </a:extLst>
              </a:tr>
              <a:tr h="4479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Licencias para software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$ 3,365,881,963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$ 2,523,286,952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083097"/>
                  </a:ext>
                </a:extLst>
              </a:tr>
              <a:tr h="4479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Infraestructura Tenológica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$ 4,848,722,602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$ 1,586,882,667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096929"/>
                  </a:ext>
                </a:extLst>
              </a:tr>
              <a:tr h="5513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$ 8,214,604,565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$ 4,110,169,619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566311"/>
                  </a:ext>
                </a:extLst>
              </a:tr>
            </a:tbl>
          </a:graphicData>
        </a:graphic>
      </p:graphicFrame>
      <p:sp>
        <p:nvSpPr>
          <p:cNvPr id="2" name="Google Shape;297;g3099fcb3b2c_1_106">
            <a:extLst>
              <a:ext uri="{FF2B5EF4-FFF2-40B4-BE49-F238E27FC236}">
                <a16:creationId xmlns:a16="http://schemas.microsoft.com/office/drawing/2014/main" id="{9503A782-D466-F405-3F38-D2A1047B42C2}"/>
              </a:ext>
            </a:extLst>
          </p:cNvPr>
          <p:cNvSpPr/>
          <p:nvPr/>
        </p:nvSpPr>
        <p:spPr>
          <a:xfrm>
            <a:off x="0" y="-2"/>
            <a:ext cx="12192000" cy="1253641"/>
          </a:xfrm>
          <a:prstGeom prst="rect">
            <a:avLst/>
          </a:prstGeom>
          <a:solidFill>
            <a:srgbClr val="EC1C2A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ESTADO DE EJECUCIÓN DEL PLAN DE   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DESARROLLO INSTITUCIONAL</a:t>
            </a:r>
            <a:endParaRPr sz="3509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175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>
          <a:extLst>
            <a:ext uri="{FF2B5EF4-FFF2-40B4-BE49-F238E27FC236}">
              <a16:creationId xmlns:a16="http://schemas.microsoft.com/office/drawing/2014/main" id="{58BC98D1-CE2E-4459-D4D5-63EB6C11D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F66BA8-EAA4-D7E3-2277-441FD94B8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322947"/>
              </p:ext>
            </p:extLst>
          </p:nvPr>
        </p:nvGraphicFramePr>
        <p:xfrm>
          <a:off x="638048" y="2087340"/>
          <a:ext cx="5113527" cy="3124739"/>
        </p:xfrm>
        <a:graphic>
          <a:graphicData uri="http://schemas.openxmlformats.org/drawingml/2006/table">
            <a:tbl>
              <a:tblPr/>
              <a:tblGrid>
                <a:gridCol w="2250437">
                  <a:extLst>
                    <a:ext uri="{9D8B030D-6E8A-4147-A177-3AD203B41FA5}">
                      <a16:colId xmlns:a16="http://schemas.microsoft.com/office/drawing/2014/main" val="1319688157"/>
                    </a:ext>
                  </a:extLst>
                </a:gridCol>
                <a:gridCol w="1002890">
                  <a:extLst>
                    <a:ext uri="{9D8B030D-6E8A-4147-A177-3AD203B41FA5}">
                      <a16:colId xmlns:a16="http://schemas.microsoft.com/office/drawing/2014/main" val="3351152088"/>
                    </a:ext>
                  </a:extLst>
                </a:gridCol>
                <a:gridCol w="897749">
                  <a:extLst>
                    <a:ext uri="{9D8B030D-6E8A-4147-A177-3AD203B41FA5}">
                      <a16:colId xmlns:a16="http://schemas.microsoft.com/office/drawing/2014/main" val="1530617421"/>
                    </a:ext>
                  </a:extLst>
                </a:gridCol>
                <a:gridCol w="962451">
                  <a:extLst>
                    <a:ext uri="{9D8B030D-6E8A-4147-A177-3AD203B41FA5}">
                      <a16:colId xmlns:a16="http://schemas.microsoft.com/office/drawing/2014/main" val="3541969431"/>
                    </a:ext>
                  </a:extLst>
                </a:gridCol>
              </a:tblGrid>
              <a:tr h="71805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AVANCE PLAN DE DESARROLLO (Cuatrienio)</a:t>
                      </a:r>
                      <a:b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062799"/>
                  </a:ext>
                </a:extLst>
              </a:tr>
              <a:tr h="62413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FORTALECER LA INVESTIGACIÓN Y LA INNOVACIÓN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85185"/>
                  </a:ext>
                </a:extLst>
              </a:tr>
              <a:tr h="5071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FOMENTO DE LA INVESTIGACIÓN, INNOVACIÓN Y CREACIÓN ARTÍSTICA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60995"/>
                  </a:ext>
                </a:extLst>
              </a:tr>
              <a:tr h="247053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INNOVACIÓN ORGANIZACIONAL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922262"/>
                  </a:ext>
                </a:extLst>
              </a:tr>
              <a:tr h="247053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EMPRENDIMIENTO INNOVADOR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749219"/>
                  </a:ext>
                </a:extLst>
              </a:tr>
              <a:tr h="247053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INVESTIGACIÓN EN RED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641784"/>
                  </a:ext>
                </a:extLst>
              </a:tr>
              <a:tr h="247053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GESTIÓN EDITORIAL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259086"/>
                  </a:ext>
                </a:extLst>
              </a:tr>
              <a:tr h="287224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GESTIÓN DE RECURSOS BIBLIOGRÁFICOS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071067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E4CA269-81BF-6F66-FE07-8FC8C5C35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184913"/>
              </p:ext>
            </p:extLst>
          </p:nvPr>
        </p:nvGraphicFramePr>
        <p:xfrm>
          <a:off x="5982974" y="2374535"/>
          <a:ext cx="5601461" cy="2489387"/>
        </p:xfrm>
        <a:graphic>
          <a:graphicData uri="http://schemas.openxmlformats.org/drawingml/2006/table">
            <a:tbl>
              <a:tblPr/>
              <a:tblGrid>
                <a:gridCol w="2345911">
                  <a:extLst>
                    <a:ext uri="{9D8B030D-6E8A-4147-A177-3AD203B41FA5}">
                      <a16:colId xmlns:a16="http://schemas.microsoft.com/office/drawing/2014/main" val="2930963460"/>
                    </a:ext>
                  </a:extLst>
                </a:gridCol>
                <a:gridCol w="1570324">
                  <a:extLst>
                    <a:ext uri="{9D8B030D-6E8A-4147-A177-3AD203B41FA5}">
                      <a16:colId xmlns:a16="http://schemas.microsoft.com/office/drawing/2014/main" val="792506757"/>
                    </a:ext>
                  </a:extLst>
                </a:gridCol>
                <a:gridCol w="1685226">
                  <a:extLst>
                    <a:ext uri="{9D8B030D-6E8A-4147-A177-3AD203B41FA5}">
                      <a16:colId xmlns:a16="http://schemas.microsoft.com/office/drawing/2014/main" val="3788308132"/>
                    </a:ext>
                  </a:extLst>
                </a:gridCol>
              </a:tblGrid>
              <a:tr h="407538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Fortalecer la Investigación y la Innovación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19140"/>
                  </a:ext>
                </a:extLst>
              </a:tr>
              <a:tr h="649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Rubro Presupuestal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a Agosto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221337"/>
                  </a:ext>
                </a:extLst>
              </a:tr>
              <a:tr h="3311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Investigación,Innovación y Extensión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$ 2,739,228,956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$ 1,320,000,000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77145"/>
                  </a:ext>
                </a:extLst>
              </a:tr>
              <a:tr h="31838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$ 305,734,637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$ 359,076,072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476992"/>
                  </a:ext>
                </a:extLst>
              </a:tr>
              <a:tr h="3311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Material Bibliográfico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$ 210,842,000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903043"/>
                  </a:ext>
                </a:extLst>
              </a:tr>
              <a:tr h="4075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$ 3,255,805,593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$ 1,799,076,072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170424"/>
                  </a:ext>
                </a:extLst>
              </a:tr>
            </a:tbl>
          </a:graphicData>
        </a:graphic>
      </p:graphicFrame>
      <p:sp>
        <p:nvSpPr>
          <p:cNvPr id="3" name="Google Shape;297;g3099fcb3b2c_1_106">
            <a:extLst>
              <a:ext uri="{FF2B5EF4-FFF2-40B4-BE49-F238E27FC236}">
                <a16:creationId xmlns:a16="http://schemas.microsoft.com/office/drawing/2014/main" id="{C3BBB443-FA94-07B9-7479-D9B445B16978}"/>
              </a:ext>
            </a:extLst>
          </p:cNvPr>
          <p:cNvSpPr/>
          <p:nvPr/>
        </p:nvSpPr>
        <p:spPr>
          <a:xfrm>
            <a:off x="0" y="-2"/>
            <a:ext cx="12192000" cy="1253641"/>
          </a:xfrm>
          <a:prstGeom prst="rect">
            <a:avLst/>
          </a:prstGeom>
          <a:solidFill>
            <a:srgbClr val="EC1C2A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ESTADO DE EJECUCIÓN DEL PLAN DE   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DESARROLLO INSTITUCIONAL</a:t>
            </a:r>
            <a:endParaRPr sz="3509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403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>
          <a:extLst>
            <a:ext uri="{FF2B5EF4-FFF2-40B4-BE49-F238E27FC236}">
              <a16:creationId xmlns:a16="http://schemas.microsoft.com/office/drawing/2014/main" id="{38061EF8-6888-8F90-97D1-75516DB55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6EDF77B-DA10-DE35-0583-4E8B851B2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766557"/>
              </p:ext>
            </p:extLst>
          </p:nvPr>
        </p:nvGraphicFramePr>
        <p:xfrm>
          <a:off x="546608" y="2216041"/>
          <a:ext cx="5296408" cy="2425918"/>
        </p:xfrm>
        <a:graphic>
          <a:graphicData uri="http://schemas.openxmlformats.org/drawingml/2006/table">
            <a:tbl>
              <a:tblPr/>
              <a:tblGrid>
                <a:gridCol w="2330922">
                  <a:extLst>
                    <a:ext uri="{9D8B030D-6E8A-4147-A177-3AD203B41FA5}">
                      <a16:colId xmlns:a16="http://schemas.microsoft.com/office/drawing/2014/main" val="882112982"/>
                    </a:ext>
                  </a:extLst>
                </a:gridCol>
                <a:gridCol w="1038757">
                  <a:extLst>
                    <a:ext uri="{9D8B030D-6E8A-4147-A177-3AD203B41FA5}">
                      <a16:colId xmlns:a16="http://schemas.microsoft.com/office/drawing/2014/main" val="3611897156"/>
                    </a:ext>
                  </a:extLst>
                </a:gridCol>
                <a:gridCol w="929856">
                  <a:extLst>
                    <a:ext uri="{9D8B030D-6E8A-4147-A177-3AD203B41FA5}">
                      <a16:colId xmlns:a16="http://schemas.microsoft.com/office/drawing/2014/main" val="1658237274"/>
                    </a:ext>
                  </a:extLst>
                </a:gridCol>
                <a:gridCol w="996873">
                  <a:extLst>
                    <a:ext uri="{9D8B030D-6E8A-4147-A177-3AD203B41FA5}">
                      <a16:colId xmlns:a16="http://schemas.microsoft.com/office/drawing/2014/main" val="1469315477"/>
                    </a:ext>
                  </a:extLst>
                </a:gridCol>
              </a:tblGrid>
              <a:tr h="81979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AVANCE PLAN DE DESARROLLO (Cuatrienio)</a:t>
                      </a:r>
                      <a:b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788635"/>
                  </a:ext>
                </a:extLst>
              </a:tr>
              <a:tr h="53537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INNOVAR EN LA OFERTA ACADÉMICA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88988"/>
                  </a:ext>
                </a:extLst>
              </a:tr>
              <a:tr h="5353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INNOVACIÓN EN LOS PROGRAMAS EXISTENTES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010470"/>
                  </a:ext>
                </a:extLst>
              </a:tr>
              <a:tr h="535375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NUEVOS PROGRAMAS ACADÉMICOS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46034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D0970C0-510F-F736-7DA7-F7B354AAC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777100"/>
              </p:ext>
            </p:extLst>
          </p:nvPr>
        </p:nvGraphicFramePr>
        <p:xfrm>
          <a:off x="6096000" y="2461577"/>
          <a:ext cx="5462016" cy="1945831"/>
        </p:xfrm>
        <a:graphic>
          <a:graphicData uri="http://schemas.openxmlformats.org/drawingml/2006/table">
            <a:tbl>
              <a:tblPr/>
              <a:tblGrid>
                <a:gridCol w="2287511">
                  <a:extLst>
                    <a:ext uri="{9D8B030D-6E8A-4147-A177-3AD203B41FA5}">
                      <a16:colId xmlns:a16="http://schemas.microsoft.com/office/drawing/2014/main" val="3717303429"/>
                    </a:ext>
                  </a:extLst>
                </a:gridCol>
                <a:gridCol w="1531232">
                  <a:extLst>
                    <a:ext uri="{9D8B030D-6E8A-4147-A177-3AD203B41FA5}">
                      <a16:colId xmlns:a16="http://schemas.microsoft.com/office/drawing/2014/main" val="2202253806"/>
                    </a:ext>
                  </a:extLst>
                </a:gridCol>
                <a:gridCol w="1643273">
                  <a:extLst>
                    <a:ext uri="{9D8B030D-6E8A-4147-A177-3AD203B41FA5}">
                      <a16:colId xmlns:a16="http://schemas.microsoft.com/office/drawing/2014/main" val="1705009236"/>
                    </a:ext>
                  </a:extLst>
                </a:gridCol>
              </a:tblGrid>
              <a:tr h="384441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Innovar en la Oferta Académica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271782"/>
                  </a:ext>
                </a:extLst>
              </a:tr>
              <a:tr h="5613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Rubro Presupuestal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a Agosto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871202"/>
                  </a:ext>
                </a:extLst>
              </a:tr>
              <a:tr h="43872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Materiales para la educación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$ 1,500,000,000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$ 600,000,000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216838"/>
                  </a:ext>
                </a:extLst>
              </a:tr>
              <a:tr h="5613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$ 1,500,000,000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$ 600,000,000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872028"/>
                  </a:ext>
                </a:extLst>
              </a:tr>
            </a:tbl>
          </a:graphicData>
        </a:graphic>
      </p:graphicFrame>
      <p:sp>
        <p:nvSpPr>
          <p:cNvPr id="2" name="Google Shape;297;g3099fcb3b2c_1_106">
            <a:extLst>
              <a:ext uri="{FF2B5EF4-FFF2-40B4-BE49-F238E27FC236}">
                <a16:creationId xmlns:a16="http://schemas.microsoft.com/office/drawing/2014/main" id="{DCAA6F15-8FEC-2B56-EDB7-6E904D2AEBE4}"/>
              </a:ext>
            </a:extLst>
          </p:cNvPr>
          <p:cNvSpPr/>
          <p:nvPr/>
        </p:nvSpPr>
        <p:spPr>
          <a:xfrm>
            <a:off x="0" y="-2"/>
            <a:ext cx="12192000" cy="1253641"/>
          </a:xfrm>
          <a:prstGeom prst="rect">
            <a:avLst/>
          </a:prstGeom>
          <a:solidFill>
            <a:srgbClr val="EC1C2A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ESTADO DE EJECUCIÓN DEL PLAN DE   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DESARROLLO INSTITUCIONAL</a:t>
            </a:r>
            <a:endParaRPr sz="3509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964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>
          <a:extLst>
            <a:ext uri="{FF2B5EF4-FFF2-40B4-BE49-F238E27FC236}">
              <a16:creationId xmlns:a16="http://schemas.microsoft.com/office/drawing/2014/main" id="{D580CBAD-84E7-73CF-3B9B-399D91FD8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15A03F-469D-F99F-A9C1-4F59B97F9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30011"/>
              </p:ext>
            </p:extLst>
          </p:nvPr>
        </p:nvGraphicFramePr>
        <p:xfrm>
          <a:off x="223520" y="1985230"/>
          <a:ext cx="5872480" cy="3537745"/>
        </p:xfrm>
        <a:graphic>
          <a:graphicData uri="http://schemas.openxmlformats.org/drawingml/2006/table">
            <a:tbl>
              <a:tblPr/>
              <a:tblGrid>
                <a:gridCol w="2584449">
                  <a:extLst>
                    <a:ext uri="{9D8B030D-6E8A-4147-A177-3AD203B41FA5}">
                      <a16:colId xmlns:a16="http://schemas.microsoft.com/office/drawing/2014/main" val="1943405400"/>
                    </a:ext>
                  </a:extLst>
                </a:gridCol>
                <a:gridCol w="1151739">
                  <a:extLst>
                    <a:ext uri="{9D8B030D-6E8A-4147-A177-3AD203B41FA5}">
                      <a16:colId xmlns:a16="http://schemas.microsoft.com/office/drawing/2014/main" val="1095222083"/>
                    </a:ext>
                  </a:extLst>
                </a:gridCol>
                <a:gridCol w="1030994">
                  <a:extLst>
                    <a:ext uri="{9D8B030D-6E8A-4147-A177-3AD203B41FA5}">
                      <a16:colId xmlns:a16="http://schemas.microsoft.com/office/drawing/2014/main" val="1268588093"/>
                    </a:ext>
                  </a:extLst>
                </a:gridCol>
                <a:gridCol w="1105298">
                  <a:extLst>
                    <a:ext uri="{9D8B030D-6E8A-4147-A177-3AD203B41FA5}">
                      <a16:colId xmlns:a16="http://schemas.microsoft.com/office/drawing/2014/main" val="447892084"/>
                    </a:ext>
                  </a:extLst>
                </a:gridCol>
              </a:tblGrid>
              <a:tr h="59663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CUMPLIMIENTO 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AVANCE PLAN DE DESARROLLO (Cuatrienio)</a:t>
                      </a:r>
                      <a:b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AGOSTO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01124"/>
                  </a:ext>
                </a:extLst>
              </a:tr>
              <a:tr h="58445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LOGRAR LA SOSTENIBILIDAD INSTITUCIONAL Y GESTIÓN ADMINISTRATIVA EFECTIVA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159075"/>
                  </a:ext>
                </a:extLst>
              </a:tr>
              <a:tr h="231348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GOBIERNO INSTITUCIONAL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653367"/>
                  </a:ext>
                </a:extLst>
              </a:tr>
              <a:tr h="231348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NUEVOS PARADIGMAS LABORALES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685798"/>
                  </a:ext>
                </a:extLst>
              </a:tr>
              <a:tr h="231348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GESTIÓN DEL CONOCIMIENTO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373821"/>
                  </a:ext>
                </a:extLst>
              </a:tr>
              <a:tr h="231348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OPTIMIZACIÓN DE PROCESOS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46698"/>
                  </a:ext>
                </a:extLst>
              </a:tr>
              <a:tr h="231348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GESTIÓN ADMINISTRATIVA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36444"/>
                  </a:ext>
                </a:extLst>
              </a:tr>
              <a:tr h="231348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MERCADEO Y GESTIÓN COMERCIAL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307714"/>
                  </a:ext>
                </a:extLst>
              </a:tr>
              <a:tr h="231348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GESTIÓN DE COMUNICACIONES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210473"/>
                  </a:ext>
                </a:extLst>
              </a:tr>
              <a:tr h="231348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EXTENSIÓN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758043"/>
                  </a:ext>
                </a:extLst>
              </a:tr>
              <a:tr h="27452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RESPONSABILIDAD SOCIAL UNIVERSITARIA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551691"/>
                  </a:ext>
                </a:extLst>
              </a:tr>
              <a:tr h="231348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SOSTENIBILIDAD FINANCIERA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355248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D5355AC-C4AF-B273-C752-48785011E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0689"/>
              </p:ext>
            </p:extLst>
          </p:nvPr>
        </p:nvGraphicFramePr>
        <p:xfrm>
          <a:off x="6293866" y="2160251"/>
          <a:ext cx="5575047" cy="3243855"/>
        </p:xfrm>
        <a:graphic>
          <a:graphicData uri="http://schemas.openxmlformats.org/drawingml/2006/table">
            <a:tbl>
              <a:tblPr/>
              <a:tblGrid>
                <a:gridCol w="2334849">
                  <a:extLst>
                    <a:ext uri="{9D8B030D-6E8A-4147-A177-3AD203B41FA5}">
                      <a16:colId xmlns:a16="http://schemas.microsoft.com/office/drawing/2014/main" val="2399564269"/>
                    </a:ext>
                  </a:extLst>
                </a:gridCol>
                <a:gridCol w="1562919">
                  <a:extLst>
                    <a:ext uri="{9D8B030D-6E8A-4147-A177-3AD203B41FA5}">
                      <a16:colId xmlns:a16="http://schemas.microsoft.com/office/drawing/2014/main" val="3377966977"/>
                    </a:ext>
                  </a:extLst>
                </a:gridCol>
                <a:gridCol w="1677279">
                  <a:extLst>
                    <a:ext uri="{9D8B030D-6E8A-4147-A177-3AD203B41FA5}">
                      <a16:colId xmlns:a16="http://schemas.microsoft.com/office/drawing/2014/main" val="3905261207"/>
                    </a:ext>
                  </a:extLst>
                </a:gridCol>
              </a:tblGrid>
              <a:tr h="365504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Lograr la Sostenibilidad Institucional y Gestión Administrativa efectiva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320083"/>
                  </a:ext>
                </a:extLst>
              </a:tr>
              <a:tr h="3769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Rubro Presupuestal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Ejecutado a Agosto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788800"/>
                  </a:ext>
                </a:extLst>
              </a:tr>
              <a:tr h="3083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Acreditación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$ 199,266,000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950289"/>
                  </a:ext>
                </a:extLst>
              </a:tr>
              <a:tr h="3083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Muebles y Enseres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$ 318,437,200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$ 226,715,900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794510"/>
                  </a:ext>
                </a:extLst>
              </a:tr>
              <a:tr h="593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Adecuaciones,mantenimientos y reparaciones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$ 2,042,622,521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$ 1,020,000,000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52595"/>
                  </a:ext>
                </a:extLst>
              </a:tr>
              <a:tr h="3083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Publicidad Propaganda y mercadeo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$ 4,167,362,897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$ 1,421,352,617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895448"/>
                  </a:ext>
                </a:extLst>
              </a:tr>
              <a:tr h="3083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Divulgación Institucional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$ 1,422,627,915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$ 591,738,588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907416"/>
                  </a:ext>
                </a:extLst>
              </a:tr>
              <a:tr h="3083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Responsabilidad Social Universitaria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$ 457,242,281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$ 33,750,000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52393"/>
                  </a:ext>
                </a:extLst>
              </a:tr>
              <a:tr h="3655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$ 8,607,558,814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$ 3,293,557,105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472185"/>
                  </a:ext>
                </a:extLst>
              </a:tr>
            </a:tbl>
          </a:graphicData>
        </a:graphic>
      </p:graphicFrame>
      <p:sp>
        <p:nvSpPr>
          <p:cNvPr id="3" name="Google Shape;297;g3099fcb3b2c_1_106">
            <a:extLst>
              <a:ext uri="{FF2B5EF4-FFF2-40B4-BE49-F238E27FC236}">
                <a16:creationId xmlns:a16="http://schemas.microsoft.com/office/drawing/2014/main" id="{DF5C4DE6-4D32-5C2D-7E4D-B10529DBE244}"/>
              </a:ext>
            </a:extLst>
          </p:cNvPr>
          <p:cNvSpPr/>
          <p:nvPr/>
        </p:nvSpPr>
        <p:spPr>
          <a:xfrm>
            <a:off x="0" y="-2"/>
            <a:ext cx="12192000" cy="1253641"/>
          </a:xfrm>
          <a:prstGeom prst="rect">
            <a:avLst/>
          </a:prstGeom>
          <a:solidFill>
            <a:srgbClr val="EC1C2A"/>
          </a:soli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ESTADO DE EJECUCIÓN DEL PLAN DE   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509" b="1" dirty="0">
                <a:solidFill>
                  <a:schemeClr val="lt1"/>
                </a:solidFill>
              </a:rPr>
              <a:t>    DESARROLLO INSTITUCIONAL</a:t>
            </a:r>
            <a:endParaRPr sz="3509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923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2707</TotalTime>
  <Words>1058</Words>
  <Application>Microsoft Office PowerPoint</Application>
  <PresentationFormat>Panorámica</PresentationFormat>
  <Paragraphs>350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ESTADO DE EJECUCIÓN PLAN DE DESARROLLO INSTITUCIONAL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INCREMENTO DE LOS DERECHOS PECUNIARIOS</dc:title>
  <dc:creator>Clara Patricia Avella Ibañez</dc:creator>
  <cp:lastModifiedBy>Laura Fabiana Agudelo Guio</cp:lastModifiedBy>
  <cp:revision>79</cp:revision>
  <cp:lastPrinted>2024-10-16T18:55:15Z</cp:lastPrinted>
  <dcterms:created xsi:type="dcterms:W3CDTF">2018-07-10T19:38:42Z</dcterms:created>
  <dcterms:modified xsi:type="dcterms:W3CDTF">2024-10-17T14:47:27Z</dcterms:modified>
</cp:coreProperties>
</file>