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0" r:id="rId3"/>
    <p:sldId id="318" r:id="rId4"/>
    <p:sldId id="319" r:id="rId5"/>
    <p:sldId id="320" r:id="rId6"/>
    <p:sldId id="277" r:id="rId7"/>
    <p:sldId id="321" r:id="rId8"/>
    <p:sldId id="322" r:id="rId9"/>
    <p:sldId id="260" r:id="rId10"/>
    <p:sldId id="329" r:id="rId11"/>
    <p:sldId id="330" r:id="rId12"/>
    <p:sldId id="331" r:id="rId13"/>
    <p:sldId id="257" r:id="rId14"/>
    <p:sldId id="323" r:id="rId15"/>
    <p:sldId id="332" r:id="rId16"/>
    <p:sldId id="333" r:id="rId17"/>
    <p:sldId id="334" r:id="rId18"/>
    <p:sldId id="324" r:id="rId19"/>
    <p:sldId id="325" r:id="rId20"/>
    <p:sldId id="326" r:id="rId21"/>
    <p:sldId id="327" r:id="rId22"/>
    <p:sldId id="328" r:id="rId23"/>
    <p:sldId id="276" r:id="rId24"/>
    <p:sldId id="335" r:id="rId25"/>
    <p:sldId id="336" r:id="rId26"/>
    <p:sldId id="337" r:id="rId27"/>
  </p:sldIdLst>
  <p:sldSz cx="21599525" cy="21599525"/>
  <p:notesSz cx="6858000" cy="9144000"/>
  <p:embeddedFontLst>
    <p:embeddedFont>
      <p:font typeface="Lato" panose="020F0502020204030203" pitchFamily="34" charset="77"/>
      <p:regular r:id="rId29"/>
      <p:bold r:id="rId30"/>
      <p:italic r:id="rId31"/>
      <p:boldItalic r:id="rId32"/>
    </p:embeddedFont>
    <p:embeddedFont>
      <p:font typeface="Playfair Display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hiZVZt0uC06vcEeQTNe3Crpum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2"/>
    <p:restoredTop sz="94682"/>
  </p:normalViewPr>
  <p:slideViewPr>
    <p:cSldViewPr snapToGrid="0">
      <p:cViewPr varScale="1">
        <p:scale>
          <a:sx n="56" d="100"/>
          <a:sy n="56" d="100"/>
        </p:scale>
        <p:origin x="18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7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99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12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3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4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430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15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52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48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18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ADE1A-02E4-B14D-9B26-143E38D8A850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5280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07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63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51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78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ADE1A-02E4-B14D-9B26-143E38D8A850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570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ADE1A-02E4-B14D-9B26-143E38D8A850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517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ADE1A-02E4-B14D-9B26-143E38D8A850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296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33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27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73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21188825"/>
            <a:ext cx="21599525" cy="4110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5960" tIns="215960" rIns="215960" bIns="2159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3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736283" y="1643429"/>
            <a:ext cx="20126959" cy="26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736283" y="4839683"/>
            <a:ext cx="20126959" cy="143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79998" lvl="0" indent="-8099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159996" lvl="1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2pPr>
            <a:lvl3pPr marL="3239994" lvl="2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■"/>
              <a:defRPr/>
            </a:lvl3pPr>
            <a:lvl4pPr marL="4319991" lvl="3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●"/>
              <a:defRPr/>
            </a:lvl4pPr>
            <a:lvl5pPr marL="5399989" lvl="4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5pPr>
            <a:lvl6pPr marL="6479987" lvl="5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■"/>
              <a:defRPr/>
            </a:lvl6pPr>
            <a:lvl7pPr marL="7559985" lvl="6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●"/>
              <a:defRPr/>
            </a:lvl7pPr>
            <a:lvl8pPr marL="8639983" lvl="7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8pPr>
            <a:lvl9pPr marL="9719981" lvl="8" indent="-749999" algn="l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5497-9290-B949-9CA8-74AA4C2591E7}" type="datetimeFigureOut">
              <a:rPr lang="es-CO" smtClean="0"/>
              <a:t>20/10/23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2D1-5E9A-4E44-8AAE-4CDB9E55488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23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title"/>
          </p:nvPr>
        </p:nvSpPr>
        <p:spPr>
          <a:xfrm>
            <a:off x="1203635" y="5979396"/>
            <a:ext cx="19192255" cy="755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36283" y="1643429"/>
            <a:ext cx="20126959" cy="26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36283" y="4839683"/>
            <a:ext cx="9448375" cy="143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79998" lvl="0" indent="-7499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307"/>
            </a:lvl1pPr>
            <a:lvl2pPr marL="2159996" lvl="1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2pPr>
            <a:lvl3pPr marL="3239994" lvl="2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3pPr>
            <a:lvl4pPr marL="4319991" lvl="3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4pPr>
            <a:lvl5pPr marL="5399989" lvl="4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5pPr>
            <a:lvl6pPr marL="6479987" lvl="5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6pPr>
            <a:lvl7pPr marL="7559985" lvl="6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7pPr>
            <a:lvl8pPr marL="8639983" lvl="7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8pPr>
            <a:lvl9pPr marL="9719981" lvl="8" indent="-719999" algn="l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SzPts val="1200"/>
              <a:buChar char="■"/>
              <a:defRPr sz="2835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2"/>
          </p:nvPr>
        </p:nvSpPr>
        <p:spPr>
          <a:xfrm>
            <a:off x="11414867" y="4839683"/>
            <a:ext cx="9448375" cy="143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79998" lvl="0" indent="-7499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307"/>
            </a:lvl1pPr>
            <a:lvl2pPr marL="2159996" lvl="1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2pPr>
            <a:lvl3pPr marL="3239994" lvl="2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3pPr>
            <a:lvl4pPr marL="4319991" lvl="3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4pPr>
            <a:lvl5pPr marL="5399989" lvl="4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5pPr>
            <a:lvl6pPr marL="6479987" lvl="5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6pPr>
            <a:lvl7pPr marL="7559985" lvl="6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7pPr>
            <a:lvl8pPr marL="8639983" lvl="7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8pPr>
            <a:lvl9pPr marL="9719981" lvl="8" indent="-719999" algn="l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SzPts val="1200"/>
              <a:buChar char="■"/>
              <a:defRPr sz="2835"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736283" y="1643429"/>
            <a:ext cx="20126959" cy="26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736283" y="2333177"/>
            <a:ext cx="6632925" cy="317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669"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736283" y="5842927"/>
            <a:ext cx="6632925" cy="1335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79998" lvl="0" indent="-7199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835"/>
            </a:lvl1pPr>
            <a:lvl2pPr marL="2159996" lvl="1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2pPr>
            <a:lvl3pPr marL="3239994" lvl="2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3pPr>
            <a:lvl4pPr marL="4319991" lvl="3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4pPr>
            <a:lvl5pPr marL="5399989" lvl="4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5pPr>
            <a:lvl6pPr marL="6479987" lvl="5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■"/>
              <a:defRPr sz="2835"/>
            </a:lvl6pPr>
            <a:lvl7pPr marL="7559985" lvl="6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●"/>
              <a:defRPr sz="2835"/>
            </a:lvl7pPr>
            <a:lvl8pPr marL="8639983" lvl="7" indent="-71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200"/>
              <a:buChar char="○"/>
              <a:defRPr sz="2835"/>
            </a:lvl8pPr>
            <a:lvl9pPr marL="9719981" lvl="8" indent="-719999" algn="l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SzPts val="1200"/>
              <a:buChar char="■"/>
              <a:defRPr sz="2835"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1158045" y="2210345"/>
            <a:ext cx="13272228" cy="171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11339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/>
          <p:nvPr/>
        </p:nvSpPr>
        <p:spPr>
          <a:xfrm>
            <a:off x="10799762" y="-104"/>
            <a:ext cx="10799763" cy="215995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5960" tIns="215960" rIns="215960" bIns="2159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3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31"/>
          <p:cNvCxnSpPr/>
          <p:nvPr/>
        </p:nvCxnSpPr>
        <p:spPr>
          <a:xfrm>
            <a:off x="11880861" y="18878325"/>
            <a:ext cx="1106196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627152" y="4652707"/>
            <a:ext cx="9555380" cy="70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921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627152" y="11948087"/>
            <a:ext cx="9555380" cy="565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961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2"/>
          </p:nvPr>
        </p:nvSpPr>
        <p:spPr>
          <a:xfrm>
            <a:off x="11667854" y="3041193"/>
            <a:ext cx="9063580" cy="1551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079998" lvl="0" indent="-8099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2159996" lvl="1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3239994" lvl="2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4319991" lvl="3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5399989" lvl="4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6479987" lvl="5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7559985" lvl="6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8639983" lvl="7" indent="-749999" algn="l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9719981" lvl="8" indent="-749999" algn="l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754708" y="17765805"/>
            <a:ext cx="14170082" cy="251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079998" lvl="0" indent="-5399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0" y="21188825"/>
            <a:ext cx="21599525" cy="4110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5960" tIns="215960" rIns="215960" bIns="2159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3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736283" y="5178258"/>
            <a:ext cx="20126959" cy="676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23622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736283" y="12259888"/>
            <a:ext cx="20126959" cy="45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79998" lvl="0" indent="-80999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159996" lvl="1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2pPr>
            <a:lvl3pPr marL="3239994" lvl="2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■"/>
              <a:defRPr/>
            </a:lvl3pPr>
            <a:lvl4pPr marL="4319991" lvl="3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●"/>
              <a:defRPr/>
            </a:lvl4pPr>
            <a:lvl5pPr marL="5399989" lvl="4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5pPr>
            <a:lvl6pPr marL="6479987" lvl="5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■"/>
              <a:defRPr/>
            </a:lvl6pPr>
            <a:lvl7pPr marL="7559985" lvl="6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●"/>
              <a:defRPr/>
            </a:lvl7pPr>
            <a:lvl8pPr marL="8639983" lvl="7" indent="-749999" algn="ctr">
              <a:lnSpc>
                <a:spcPct val="115000"/>
              </a:lnSpc>
              <a:spcBef>
                <a:spcPts val="3780"/>
              </a:spcBef>
              <a:spcAft>
                <a:spcPts val="0"/>
              </a:spcAft>
              <a:buSzPts val="1400"/>
              <a:buChar char="○"/>
              <a:defRPr/>
            </a:lvl8pPr>
            <a:lvl9pPr marL="9719981" lvl="8" indent="-749999" algn="ctr">
              <a:lnSpc>
                <a:spcPct val="115000"/>
              </a:lnSpc>
              <a:spcBef>
                <a:spcPts val="3780"/>
              </a:spcBef>
              <a:spcAft>
                <a:spcPts val="378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36283" y="1643429"/>
            <a:ext cx="20126959" cy="26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736283" y="4839683"/>
            <a:ext cx="20126959" cy="143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20055268" y="19657350"/>
            <a:ext cx="1296113" cy="16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362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boyaca.edu.co/es/micrositio/manual-de-marca-logotipo-universidad-de-boya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FD6E0D-C93E-4E29-1CCC-BF3ECC074B07}"/>
              </a:ext>
            </a:extLst>
          </p:cNvPr>
          <p:cNvSpPr/>
          <p:nvPr/>
        </p:nvSpPr>
        <p:spPr>
          <a:xfrm>
            <a:off x="2829524" y="0"/>
            <a:ext cx="13324876" cy="10395388"/>
          </a:xfrm>
          <a:prstGeom prst="rect">
            <a:avLst/>
          </a:prstGeom>
          <a:solidFill>
            <a:srgbClr val="D82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D8222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76FA46-2082-1873-1751-DA07B65C35C3}"/>
              </a:ext>
            </a:extLst>
          </p:cNvPr>
          <p:cNvSpPr txBox="1"/>
          <p:nvPr/>
        </p:nvSpPr>
        <p:spPr>
          <a:xfrm>
            <a:off x="2829524" y="11096807"/>
            <a:ext cx="13731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r>
              <a:rPr lang="es-CO" sz="8000" b="1" dirty="0">
                <a:latin typeface="Arial" panose="020B0604020202020204" pitchFamily="34" charset="0"/>
                <a:cs typeface="Arial" panose="020B0604020202020204" pitchFamily="34" charset="0"/>
              </a:rPr>
              <a:t>PROMOCIONAL</a:t>
            </a:r>
          </a:p>
          <a:p>
            <a:r>
              <a:rPr lang="es-CO" sz="8000" b="1" dirty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609510-2A3B-88C4-3877-54D8E69F4C34}"/>
              </a:ext>
            </a:extLst>
          </p:cNvPr>
          <p:cNvSpPr txBox="1"/>
          <p:nvPr/>
        </p:nvSpPr>
        <p:spPr>
          <a:xfrm>
            <a:off x="3232220" y="8906933"/>
            <a:ext cx="726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D57B7F-390A-16EF-056E-283702374541}"/>
              </a:ext>
            </a:extLst>
          </p:cNvPr>
          <p:cNvSpPr txBox="1"/>
          <p:nvPr/>
        </p:nvSpPr>
        <p:spPr>
          <a:xfrm>
            <a:off x="2829524" y="17321423"/>
            <a:ext cx="1769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</a:p>
          <a:p>
            <a:r>
              <a:rPr lang="es-CO" sz="4800" i="1" dirty="0">
                <a:latin typeface="Arial" panose="020B0604020202020204" pitchFamily="34" charset="0"/>
                <a:cs typeface="Arial" panose="020B0604020202020204" pitchFamily="34" charset="0"/>
              </a:rPr>
              <a:t>Use fotografías de artículos e implemente los logos de esta plantilla para ver el boceto final del producto.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BFC0AB-302E-3F26-96C3-9B7D06FD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92" y="1103486"/>
            <a:ext cx="12688139" cy="2554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Botella Térmica Acero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AA1BBD-98B4-D9CE-4626-70A22ED1E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5" y="3768438"/>
            <a:ext cx="17401308" cy="174013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B5FDBC-D56A-300F-E135-FEA4C473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919" y="10799762"/>
            <a:ext cx="2851843" cy="28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Mug</a:t>
            </a:r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Acero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7EBB54-A328-E754-5AC4-E61E6ED33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6" r="23919"/>
          <a:stretch/>
        </p:blipFill>
        <p:spPr>
          <a:xfrm>
            <a:off x="1706639" y="5580063"/>
            <a:ext cx="8885150" cy="136500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B20DFB-75EF-B4B1-697B-81CCFC898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87" r="23833"/>
          <a:stretch/>
        </p:blipFill>
        <p:spPr>
          <a:xfrm>
            <a:off x="11440827" y="5580063"/>
            <a:ext cx="8673731" cy="140102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F26317-85F4-2B2D-31D5-0C2237C06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302" y="11145014"/>
            <a:ext cx="2851843" cy="28803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0A92BB-DCF8-9B9A-22E1-5A8DED3C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3067" y="11048708"/>
            <a:ext cx="2851843" cy="28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Mug</a:t>
            </a:r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Acero</a:t>
            </a:r>
          </a:p>
        </p:txBody>
      </p:sp>
      <p:pic>
        <p:nvPicPr>
          <p:cNvPr id="1026" name="Picture 2" descr="Imágen de Producto">
            <a:extLst>
              <a:ext uri="{FF2B5EF4-FFF2-40B4-BE49-F238E27FC236}">
                <a16:creationId xmlns:a16="http://schemas.microsoft.com/office/drawing/2014/main" id="{DD3A48E8-CCC3-7125-1DF3-373188DA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16782" r="21163" b="6681"/>
          <a:stretch/>
        </p:blipFill>
        <p:spPr bwMode="auto">
          <a:xfrm>
            <a:off x="4856161" y="5680363"/>
            <a:ext cx="12841871" cy="131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E906A8-1230-1C9F-CFC8-37F17156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478" y="10799762"/>
            <a:ext cx="3459955" cy="34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7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B8CE1FC-0D3F-3B1B-1C2D-C03390F52616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Botella Viper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1EEF3A-F3AB-50AA-6B21-6DEBA507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6" r="12242"/>
          <a:stretch/>
        </p:blipFill>
        <p:spPr>
          <a:xfrm>
            <a:off x="9372790" y="3579233"/>
            <a:ext cx="10741767" cy="164821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717A16-742F-553E-94CB-6257DC77E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76" t="5646" r="38497"/>
          <a:stretch/>
        </p:blipFill>
        <p:spPr>
          <a:xfrm>
            <a:off x="2122277" y="5347854"/>
            <a:ext cx="5181252" cy="137437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EE527E-C83B-CEEF-5B62-B16D80782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37" y="10799762"/>
            <a:ext cx="2510651" cy="25357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C86E48-A78E-6F09-19B0-3B6785E32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953" y="10799762"/>
            <a:ext cx="2210918" cy="2233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BFB0D9-2758-864A-D044-9E57B8E1A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736" y="10799761"/>
            <a:ext cx="2510651" cy="25357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Bolígrafo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BEAB6-3881-658D-A0AD-0B1B06A44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3" t="3090" r="27789" b="2482"/>
          <a:stretch/>
        </p:blipFill>
        <p:spPr>
          <a:xfrm>
            <a:off x="3394651" y="3463634"/>
            <a:ext cx="7121236" cy="16791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B2C96C-8A6F-7743-24EB-E2895B35A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" t="20435" r="2472" b="27124"/>
          <a:stretch/>
        </p:blipFill>
        <p:spPr>
          <a:xfrm rot="16200000">
            <a:off x="6466236" y="8603671"/>
            <a:ext cx="16577711" cy="65116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9A38A3-901A-E2BF-CAF1-3DD967FB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113931" y="9779287"/>
            <a:ext cx="3990246" cy="5825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E83875-4006-50F4-CA7B-8406C7FC8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427351" y="9779287"/>
            <a:ext cx="3990246" cy="5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0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Bolígrafo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CE6764-D429-8A95-DEA7-873DEEC03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32" b="30504"/>
          <a:stretch/>
        </p:blipFill>
        <p:spPr>
          <a:xfrm>
            <a:off x="1484967" y="7363835"/>
            <a:ext cx="18626576" cy="6400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50BE42-9105-472D-4061-AC911B202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551" y="12202447"/>
            <a:ext cx="3990246" cy="582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69C79B-0C45-5319-43EB-7409C75FB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11" y="8201947"/>
            <a:ext cx="3990246" cy="5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4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99409F-D3D0-DD92-DC26-95E430490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6" r="14351"/>
          <a:stretch/>
        </p:blipFill>
        <p:spPr>
          <a:xfrm>
            <a:off x="10598444" y="10390909"/>
            <a:ext cx="11001081" cy="104127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Resaltador </a:t>
            </a:r>
            <a:r>
              <a:rPr lang="es-CO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Zanzibar</a:t>
            </a:r>
            <a:endParaRPr lang="es-CO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DCB50A-E117-4F90-D6B2-64BBDAF5D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52" t="17835" r="15821" b="18141"/>
          <a:stretch/>
        </p:blipFill>
        <p:spPr>
          <a:xfrm>
            <a:off x="1484967" y="3821846"/>
            <a:ext cx="13339038" cy="94230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D77840-8C02-476D-0F69-AB5CD190F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350" y="9647340"/>
            <a:ext cx="7131293" cy="10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86D803A-BD62-F1DE-D4DA-ACFFD08F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907" y="12967856"/>
            <a:ext cx="10553212" cy="75138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Resaltador Five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8ACFF3-19DE-94E5-C350-97E0E8CBF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4" t="18395" r="12345" b="17025"/>
          <a:stretch/>
        </p:blipFill>
        <p:spPr>
          <a:xfrm>
            <a:off x="914400" y="4433453"/>
            <a:ext cx="14962909" cy="9144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F52AE5-253E-2751-EC64-5EA0599EC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9785">
            <a:off x="6644519" y="8972296"/>
            <a:ext cx="2386490" cy="2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35E8C0-41DE-EBD4-5F99-E61F01C5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8" r="10781" b="4152"/>
          <a:stretch/>
        </p:blipFill>
        <p:spPr>
          <a:xfrm>
            <a:off x="0" y="4655127"/>
            <a:ext cx="20870614" cy="149117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EAB9E1-FE07-4504-47E8-77CB781DF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1" y="9766357"/>
            <a:ext cx="3311012" cy="15622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F02AB6-E234-8DD4-B073-D654D265A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533" y="12751814"/>
            <a:ext cx="4304743" cy="7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30E04-A43A-F5C6-78F3-67005139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67" y="3075710"/>
            <a:ext cx="18094036" cy="18094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0271F7-E5FA-F6CD-603B-8D9BEFF2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738" y="13441680"/>
            <a:ext cx="3188048" cy="15047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705F41-0445-81AE-5619-631ED6531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927" y="16572792"/>
            <a:ext cx="4516093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C18A101-8778-FAC1-7C65-C4F4C586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85" y="4244025"/>
            <a:ext cx="17236505" cy="15255725"/>
          </a:xfrm>
        </p:spPr>
        <p:txBody>
          <a:bodyPr>
            <a:normAutofit/>
          </a:bodyPr>
          <a:lstStyle/>
          <a:p>
            <a:pPr algn="ctr"/>
            <a:r>
              <a:rPr lang="es-CO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ver el manual de marca </a:t>
            </a:r>
            <a:b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usar correctamente el logotipo de la</a:t>
            </a:r>
            <a:b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Boyacá en: </a:t>
            </a:r>
            <a:b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https://www.uniboyaca.edu.co/es/micrositio/manual-de-marca-logotipo-universidad-de-boyaca</a:t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puede descargar los </a:t>
            </a:r>
            <a:r>
              <a:rPr lang="es-CO" sz="6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 originales para las empresas </a:t>
            </a:r>
            <a:r>
              <a:rPr lang="es-CO" sz="6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requieren implementarlo en la prenda de vestir.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11DE2E-6603-EA70-2360-49711D79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48" y="1048938"/>
            <a:ext cx="12618344" cy="24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Portalaptop</a:t>
            </a:r>
            <a:endParaRPr lang="es-CO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AABA07-47BF-6EA7-1949-367F7263B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27" r="18924"/>
          <a:stretch/>
        </p:blipFill>
        <p:spPr>
          <a:xfrm>
            <a:off x="5188672" y="3224788"/>
            <a:ext cx="12441382" cy="171507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AEAE74-E0BE-48EC-8D84-BED370C0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975" y="13447001"/>
            <a:ext cx="2967574" cy="29972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0664C83-FA50-32CE-191C-9BFF328B0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19" y="9368088"/>
            <a:ext cx="4440241" cy="9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Debbie Bag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26B5DA-F3BA-EE26-6C6B-C0C9A263C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0" r="24493"/>
          <a:stretch/>
        </p:blipFill>
        <p:spPr>
          <a:xfrm>
            <a:off x="4551361" y="3517668"/>
            <a:ext cx="12496802" cy="173116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B530EB-027B-508C-E7B9-441C4673F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67" y="16824960"/>
            <a:ext cx="4476301" cy="7311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7C747F-83B7-E8A5-97F3-3983AC6A0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952" y="12368442"/>
            <a:ext cx="3714130" cy="37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7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Debbie Bag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8DA3E6-DDD8-7947-5450-EF981E2E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70" y="3412979"/>
            <a:ext cx="17507383" cy="175073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BFA3BE-4E51-CC0B-EAD6-35DAE9D29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287" y="15590520"/>
            <a:ext cx="4476301" cy="7311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70F1FA-2186-3F3F-E9C1-780D55A3F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72" y="11134002"/>
            <a:ext cx="3714130" cy="37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2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0EF2-2F03-D19E-7DBD-47A2EEBB0DC2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Sombrilla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F07781-55B2-540A-21E9-AF08DDE0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3" t="13038" r="14945"/>
          <a:stretch/>
        </p:blipFill>
        <p:spPr>
          <a:xfrm>
            <a:off x="-41274" y="3131127"/>
            <a:ext cx="12552220" cy="11653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13AF68-BE5A-9C28-20AF-A0CCED3AC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8" r="14753"/>
          <a:stretch/>
        </p:blipFill>
        <p:spPr>
          <a:xfrm>
            <a:off x="11861507" y="10799762"/>
            <a:ext cx="9350091" cy="98802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4FD2D5-A0F8-2C11-C063-462C54AB9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792" y="10590957"/>
            <a:ext cx="2214768" cy="2236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53E56-C462-3B8E-ED45-735AF07CF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932" y="17737679"/>
            <a:ext cx="1536588" cy="15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9DA7A8-7B50-2700-E3AB-ADA50CD6C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r="11249"/>
          <a:stretch/>
        </p:blipFill>
        <p:spPr>
          <a:xfrm>
            <a:off x="9691398" y="6427124"/>
            <a:ext cx="10806546" cy="106125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6F0EF2-2F03-D19E-7DBD-47A2EEBB0DC2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Gorra Neville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C580C5-7B2B-B0C3-DBA0-5A9BC4BDD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9" t="7587" r="25333" b="8910"/>
          <a:stretch/>
        </p:blipFill>
        <p:spPr>
          <a:xfrm>
            <a:off x="1101581" y="6427124"/>
            <a:ext cx="8790565" cy="99232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3AF909-A0D9-B715-9869-8F4ACC72E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92" y="9151830"/>
            <a:ext cx="2214768" cy="2236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B4DC8B-A2A0-CF2B-35E9-95742EA09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99869">
            <a:off x="15463619" y="9151829"/>
            <a:ext cx="2214768" cy="22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0EF2-2F03-D19E-7DBD-47A2EEBB0DC2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Cobija Viajera</a:t>
            </a:r>
          </a:p>
        </p:txBody>
      </p:sp>
      <p:pic>
        <p:nvPicPr>
          <p:cNvPr id="1026" name="Picture 2" descr="Imágen de Producto">
            <a:extLst>
              <a:ext uri="{FF2B5EF4-FFF2-40B4-BE49-F238E27FC236}">
                <a16:creationId xmlns:a16="http://schemas.microsoft.com/office/drawing/2014/main" id="{F0357670-4779-7F07-3B72-4616DB09B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6" b="9970"/>
          <a:stretch/>
        </p:blipFill>
        <p:spPr bwMode="auto">
          <a:xfrm>
            <a:off x="1484968" y="6067796"/>
            <a:ext cx="18343074" cy="13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9780A7-5EBA-33F6-DD01-B7BBB8BC6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7451">
            <a:off x="6174853" y="11096073"/>
            <a:ext cx="2214768" cy="22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0EF2-2F03-D19E-7DBD-47A2EEBB0DC2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Antiestrés Corazón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B1064F-3841-E3C8-1B60-02BF510D8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67" y="5003579"/>
            <a:ext cx="18629589" cy="132642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979711-4214-178E-C34A-4125BF8F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812" y="8969029"/>
            <a:ext cx="4043568" cy="40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0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9174E57-7748-DE47-DA85-A4473805B0F2}"/>
              </a:ext>
            </a:extLst>
          </p:cNvPr>
          <p:cNvSpPr/>
          <p:nvPr/>
        </p:nvSpPr>
        <p:spPr>
          <a:xfrm>
            <a:off x="0" y="12405360"/>
            <a:ext cx="21599525" cy="9194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ABB92A-E5C5-E0BF-E3CA-549EE0E63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54" y="15532989"/>
            <a:ext cx="18497614" cy="43469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B358DA4-0173-C5FB-810E-6ED3F4E593B7}"/>
              </a:ext>
            </a:extLst>
          </p:cNvPr>
          <p:cNvSpPr txBox="1"/>
          <p:nvPr/>
        </p:nvSpPr>
        <p:spPr>
          <a:xfrm>
            <a:off x="4377757" y="13369010"/>
            <a:ext cx="1284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rgbClr val="FF0000"/>
                </a:solidFill>
              </a:rPr>
              <a:t>Personalidad </a:t>
            </a:r>
            <a:r>
              <a:rPr lang="es-CO" sz="7200" b="1" dirty="0" err="1">
                <a:solidFill>
                  <a:srgbClr val="FF0000"/>
                </a:solidFill>
              </a:rPr>
              <a:t>UdB</a:t>
            </a:r>
            <a:endParaRPr lang="es-CO" sz="7200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DC43EE-6F39-488E-64A7-300DD885CAE6}"/>
              </a:ext>
            </a:extLst>
          </p:cNvPr>
          <p:cNvSpPr txBox="1"/>
          <p:nvPr/>
        </p:nvSpPr>
        <p:spPr>
          <a:xfrm>
            <a:off x="4133915" y="1983471"/>
            <a:ext cx="1284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rgbClr val="FF0000"/>
                </a:solidFill>
              </a:rPr>
              <a:t>Valores de la Marca </a:t>
            </a:r>
            <a:r>
              <a:rPr lang="es-CO" sz="7200" b="1" dirty="0" err="1">
                <a:solidFill>
                  <a:srgbClr val="FF0000"/>
                </a:solidFill>
              </a:rPr>
              <a:t>UdB</a:t>
            </a:r>
            <a:endParaRPr lang="es-CO" sz="7200" b="1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42ED99-B390-C0A0-2B28-2FF3FE82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42" y="4211416"/>
            <a:ext cx="13077182" cy="66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FE5A1-F5EF-CDE0-2E6B-48029325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16" y="928283"/>
            <a:ext cx="19409364" cy="28859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O" sz="7300" b="1" dirty="0">
                <a:latin typeface="Arial" panose="020B0604020202020204" pitchFamily="34" charset="0"/>
                <a:cs typeface="Arial" panose="020B0604020202020204" pitchFamily="34" charset="0"/>
              </a:rPr>
              <a:t>Gráficos de apoyo en </a:t>
            </a:r>
            <a:r>
              <a:rPr lang="es-CO" sz="7300" dirty="0">
                <a:latin typeface="Arial" panose="020B0604020202020204" pitchFamily="34" charset="0"/>
                <a:cs typeface="Arial" panose="020B0604020202020204" pitchFamily="34" charset="0"/>
              </a:rPr>
              <a:t>material POP</a:t>
            </a: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latin typeface="Arial" panose="020B0604020202020204" pitchFamily="34" charset="0"/>
                <a:cs typeface="Arial" panose="020B0604020202020204" pitchFamily="34" charset="0"/>
              </a:rPr>
              <a:t>Logotipo a Color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DFE2A-0A54-5740-5592-6C19B9CA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24" y="7990651"/>
            <a:ext cx="14458618" cy="53207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0CFB97-7AE8-21E8-B18B-732560D76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16" y="4843101"/>
            <a:ext cx="17432693" cy="24231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2424FDA-82BF-9838-BA66-DB13E0AE8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16" y="14035829"/>
            <a:ext cx="6010718" cy="62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BA168D-143B-FF5F-41D4-15A9041D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16" y="14091365"/>
            <a:ext cx="5454151" cy="55086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48997A-480A-94D7-D28E-58E472875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32" y="8877332"/>
            <a:ext cx="13258134" cy="3844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11C033-290E-5F0C-3790-7528FCBBC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32" y="5619559"/>
            <a:ext cx="19038059" cy="272244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CFABEF4-FFB2-C192-61C1-653A0B9B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16" y="928283"/>
            <a:ext cx="19409364" cy="28859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O" sz="7300" b="1" dirty="0">
                <a:latin typeface="Arial" panose="020B0604020202020204" pitchFamily="34" charset="0"/>
                <a:cs typeface="Arial" panose="020B0604020202020204" pitchFamily="34" charset="0"/>
              </a:rPr>
              <a:t>Gráficos de apoyo en material POP</a:t>
            </a: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latin typeface="Arial" panose="020B0604020202020204" pitchFamily="34" charset="0"/>
                <a:cs typeface="Arial" panose="020B0604020202020204" pitchFamily="34" charset="0"/>
              </a:rPr>
              <a:t>Logotipo a una tinta</a:t>
            </a:r>
          </a:p>
        </p:txBody>
      </p:sp>
    </p:spTree>
    <p:extLst>
      <p:ext uri="{BB962C8B-B14F-4D97-AF65-F5344CB8AC3E}">
        <p14:creationId xmlns:p14="http://schemas.microsoft.com/office/powerpoint/2010/main" val="181527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39DECB-619C-8D01-CEB6-E035FD9E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16" y="9095734"/>
            <a:ext cx="12601054" cy="46497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FE68E0-79BF-13BF-56D6-5C8D4903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33" y="13745522"/>
            <a:ext cx="6513110" cy="70146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67A708-D712-9021-0B54-16A7458DC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33" y="5302009"/>
            <a:ext cx="18290855" cy="437151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188EC04-33AB-2D83-EBEF-DC99174E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16" y="928283"/>
            <a:ext cx="19409364" cy="2885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7300" b="1" dirty="0">
                <a:latin typeface="Arial" panose="020B0604020202020204" pitchFamily="34" charset="0"/>
                <a:cs typeface="Arial" panose="020B0604020202020204" pitchFamily="34" charset="0"/>
              </a:rPr>
              <a:t>Gráficos de apoyo en material POP</a:t>
            </a: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latin typeface="Arial" panose="020B0604020202020204" pitchFamily="34" charset="0"/>
                <a:cs typeface="Arial" panose="020B0604020202020204" pitchFamily="34" charset="0"/>
              </a:rPr>
              <a:t>Logotipo a una tinta</a:t>
            </a:r>
          </a:p>
        </p:txBody>
      </p:sp>
    </p:spTree>
    <p:extLst>
      <p:ext uri="{BB962C8B-B14F-4D97-AF65-F5344CB8AC3E}">
        <p14:creationId xmlns:p14="http://schemas.microsoft.com/office/powerpoint/2010/main" val="236879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4193F8-A69E-6C67-1D53-4D8C9B48D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16" y="5689032"/>
            <a:ext cx="16914102" cy="2469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A30542-54A2-EC33-75EB-33BCD4D73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29" y="9282608"/>
            <a:ext cx="13509215" cy="41608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FEBB24-F93C-A232-14EC-B7F03479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29" y="14242975"/>
            <a:ext cx="6319838" cy="638303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68884AF-6762-64FD-0AEF-9A06645A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16" y="928283"/>
            <a:ext cx="19409364" cy="28859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O" sz="7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 de apoyo en vestuario</a:t>
            </a:r>
            <a:br>
              <a:rPr lang="es-CO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 en blanco</a:t>
            </a:r>
          </a:p>
        </p:txBody>
      </p:sp>
    </p:spTree>
    <p:extLst>
      <p:ext uri="{BB962C8B-B14F-4D97-AF65-F5344CB8AC3E}">
        <p14:creationId xmlns:p14="http://schemas.microsoft.com/office/powerpoint/2010/main" val="388241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90B8EE-E4B8-D018-4921-600F9591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82" y="11268079"/>
            <a:ext cx="7772400" cy="36672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10925D-2ADF-DD84-7E30-E153FBAD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82" y="6526669"/>
            <a:ext cx="7772400" cy="36672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9858A2-248E-34FD-4086-CC77E6B7D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5161" y="8608444"/>
            <a:ext cx="8143559" cy="13300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FBB632-B18D-5323-EF4F-9F2B97C3A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5161" y="6770106"/>
            <a:ext cx="8143559" cy="13300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FE0D68-CCC9-BFA4-25D2-0AB574A9A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1801" y="11268079"/>
            <a:ext cx="6558599" cy="13779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365DB9A-219C-644F-FFA6-B03D24045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1799" y="13106417"/>
            <a:ext cx="6558597" cy="1377913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B062B8E-65E4-75B7-CCBB-3B7C794CA4A9}"/>
              </a:ext>
            </a:extLst>
          </p:cNvPr>
          <p:cNvSpPr/>
          <p:nvPr/>
        </p:nvSpPr>
        <p:spPr>
          <a:xfrm>
            <a:off x="0" y="15539921"/>
            <a:ext cx="21599525" cy="60596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69FE35-30E4-2F2D-849F-193C8F937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9281" y="18588710"/>
            <a:ext cx="6558597" cy="13779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6D2953B-3C84-E4D3-182D-53574EF56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1627" y="16664015"/>
            <a:ext cx="8436342" cy="137791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82BB479-AD8B-0B0C-4C3F-1D39DC262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5326" y="16754424"/>
            <a:ext cx="7772400" cy="3668572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58F165B4-0CB8-CC56-EDD5-0F422E6F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56" y="1386775"/>
            <a:ext cx="19409364" cy="42068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O" sz="7300" b="1" dirty="0">
                <a:latin typeface="Arial" panose="020B0604020202020204" pitchFamily="34" charset="0"/>
                <a:cs typeface="Arial" panose="020B0604020202020204" pitchFamily="34" charset="0"/>
              </a:rPr>
              <a:t>Versión adicional para material POP</a:t>
            </a: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dirty="0">
                <a:effectLst/>
                <a:latin typeface="Lato" panose="020F0502020204030203" pitchFamily="34" charset="77"/>
              </a:rPr>
              <a:t>Únicamente para el material promocional de la Universidad de Boyacá y material dirigido a un público joven, se creó en una tipografía juvenil la sigla </a:t>
            </a:r>
            <a:r>
              <a:rPr lang="es-CO" sz="3100" b="1" dirty="0" err="1">
                <a:effectLst/>
                <a:latin typeface="Lato" panose="020F0502020204030203" pitchFamily="34" charset="77"/>
              </a:rPr>
              <a:t>UdB</a:t>
            </a:r>
            <a:r>
              <a:rPr lang="es-CO" sz="3100" b="1" dirty="0">
                <a:effectLst/>
                <a:latin typeface="Lato" panose="020F0502020204030203" pitchFamily="34" charset="77"/>
              </a:rPr>
              <a:t>, #SerLosMejores y el #SomosUdB</a:t>
            </a:r>
            <a:r>
              <a:rPr lang="es-CO" sz="3100" dirty="0">
                <a:effectLst/>
                <a:latin typeface="Lato" panose="020F0502020204030203" pitchFamily="34" charset="77"/>
              </a:rPr>
              <a:t> alineadas con el estilo juvenil y universitario; para ser implementado en el material promocional de forma cercana y atractiva para el público joven que deseen llevar diferentes accesorios de la marca de la Universidad de Boyacá.</a:t>
            </a:r>
            <a:br>
              <a:rPr lang="es-CO" sz="1100" dirty="0">
                <a:effectLst/>
                <a:latin typeface="Lato" panose="020F0502020204030203" pitchFamily="34" charset="77"/>
              </a:rPr>
            </a:br>
            <a:endParaRPr lang="es-CO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48-AB7E-3546-E730-A89DFC79C50E}"/>
              </a:ext>
            </a:extLst>
          </p:cNvPr>
          <p:cNvSpPr txBox="1">
            <a:spLocks/>
          </p:cNvSpPr>
          <p:nvPr/>
        </p:nvSpPr>
        <p:spPr>
          <a:xfrm>
            <a:off x="1484968" y="0"/>
            <a:ext cx="18629590" cy="288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CO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Botella Deportiva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F1F35F-7A7D-2A26-9A96-75888EDD7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0" r="29046"/>
          <a:stretch/>
        </p:blipFill>
        <p:spPr>
          <a:xfrm>
            <a:off x="4433455" y="3867946"/>
            <a:ext cx="6068292" cy="167289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073954-1331-8818-10CD-A00B9ACD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9" r="33729"/>
          <a:stretch/>
        </p:blipFill>
        <p:spPr>
          <a:xfrm>
            <a:off x="12247419" y="3546315"/>
            <a:ext cx="6549241" cy="173722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F94D09-171C-F77B-35BA-427E272E5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679" y="10792246"/>
            <a:ext cx="2851843" cy="28803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C2A559-C63C-114B-28BF-1D1A8EAD4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1681418" y="12142788"/>
            <a:ext cx="7143362" cy="1166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288</Words>
  <Application>Microsoft Macintosh PowerPoint</Application>
  <PresentationFormat>Personalizado</PresentationFormat>
  <Paragraphs>54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Playfair Display</vt:lpstr>
      <vt:lpstr>Lato</vt:lpstr>
      <vt:lpstr>Arial</vt:lpstr>
      <vt:lpstr>Coral</vt:lpstr>
      <vt:lpstr>Presentación de PowerPoint</vt:lpstr>
      <vt:lpstr>Nota: Recuerde ver el manual de marca  para usar correctamente el logotipo de la Universidad de Boyacá en:   https://www.uniboyaca.edu.co/es/micrositio/manual-de-marca-logotipo-universidad-de-boyaca  También puede descargar los logos originales para las empresas que requieren implementarlo en la prenda de vestir.</vt:lpstr>
      <vt:lpstr>Presentación de PowerPoint</vt:lpstr>
      <vt:lpstr>Gráficos de apoyo en material POP  Logotipo a Color</vt:lpstr>
      <vt:lpstr>Gráficos de apoyo en material POP  Logotipo a una tinta</vt:lpstr>
      <vt:lpstr>Gráficos de apoyo en material POP Logotipo a una tinta</vt:lpstr>
      <vt:lpstr>Gráficos de apoyo en vestuario  Logotipo en blanco</vt:lpstr>
      <vt:lpstr>Versión adicional para material POP  Únicamente para el material promocional de la Universidad de Boyacá y material dirigido a un público joven, se creó en una tipografía juvenil la sigla UdB, #SerLosMejores y el #SomosUdB alineadas con el estilo juvenil y universitario; para ser implementado en el material promocional de forma cercana y atractiva para el público joven que deseen llevar diferentes accesorios de la marca de la Universidad de Boyacá.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Material P.O.P  Tienda Online UdB</dc:title>
  <cp:lastModifiedBy>Diana Carolina Ortíz Ortíz</cp:lastModifiedBy>
  <cp:revision>20</cp:revision>
  <dcterms:modified xsi:type="dcterms:W3CDTF">2023-10-20T21:40:01Z</dcterms:modified>
</cp:coreProperties>
</file>