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7"/>
  </p:notesMasterIdLst>
  <p:sldIdLst>
    <p:sldId id="296" r:id="rId2"/>
    <p:sldId id="318" r:id="rId3"/>
    <p:sldId id="258" r:id="rId4"/>
    <p:sldId id="265" r:id="rId5"/>
    <p:sldId id="259" r:id="rId6"/>
    <p:sldId id="266" r:id="rId7"/>
    <p:sldId id="267" r:id="rId8"/>
    <p:sldId id="270" r:id="rId9"/>
    <p:sldId id="256" r:id="rId10"/>
    <p:sldId id="260" r:id="rId11"/>
    <p:sldId id="264" r:id="rId12"/>
    <p:sldId id="268" r:id="rId13"/>
    <p:sldId id="262" r:id="rId14"/>
    <p:sldId id="263" r:id="rId15"/>
    <p:sldId id="269" r:id="rId16"/>
  </p:sldIdLst>
  <p:sldSz cx="21599525" cy="215995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980"/>
    <a:srgbClr val="96C435"/>
    <a:srgbClr val="5FA950"/>
    <a:srgbClr val="DF7B30"/>
    <a:srgbClr val="D8222A"/>
    <a:srgbClr val="4F67AE"/>
    <a:srgbClr val="4676D3"/>
    <a:srgbClr val="4676ED"/>
    <a:srgbClr val="DB0000"/>
    <a:srgbClr val="5282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3"/>
    <p:restoredTop sz="94762"/>
  </p:normalViewPr>
  <p:slideViewPr>
    <p:cSldViewPr snapToGrid="0">
      <p:cViewPr varScale="1">
        <p:scale>
          <a:sx n="38" d="100"/>
          <a:sy n="38" d="100"/>
        </p:scale>
        <p:origin x="2808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98030-322A-054E-BF25-6E831F346274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ADE1A-02E4-B14D-9B26-143E38D8A85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9180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1pPr>
    <a:lvl2pPr marL="1234257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2pPr>
    <a:lvl3pPr marL="2468514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3pPr>
    <a:lvl4pPr marL="3702771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4pPr>
    <a:lvl5pPr marL="4937028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5pPr>
    <a:lvl6pPr marL="6171286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6pPr>
    <a:lvl7pPr marL="7405543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7pPr>
    <a:lvl8pPr marL="8639800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8pPr>
    <a:lvl9pPr marL="9874057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5280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9234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1106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2249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1617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48930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03004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0825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965" y="3534924"/>
            <a:ext cx="18359596" cy="7519835"/>
          </a:xfrm>
        </p:spPr>
        <p:txBody>
          <a:bodyPr anchor="b"/>
          <a:lstStyle>
            <a:lvl1pPr algn="ctr">
              <a:defRPr sz="14173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941" y="11344752"/>
            <a:ext cx="16199644" cy="5214884"/>
          </a:xfrm>
        </p:spPr>
        <p:txBody>
          <a:bodyPr/>
          <a:lstStyle>
            <a:lvl1pPr marL="0" indent="0" algn="ctr">
              <a:buNone/>
              <a:defRPr sz="5669"/>
            </a:lvl1pPr>
            <a:lvl2pPr marL="1079998" indent="0" algn="ctr">
              <a:buNone/>
              <a:defRPr sz="4724"/>
            </a:lvl2pPr>
            <a:lvl3pPr marL="2159996" indent="0" algn="ctr">
              <a:buNone/>
              <a:defRPr sz="4252"/>
            </a:lvl3pPr>
            <a:lvl4pPr marL="3239994" indent="0" algn="ctr">
              <a:buNone/>
              <a:defRPr sz="3780"/>
            </a:lvl4pPr>
            <a:lvl5pPr marL="4319991" indent="0" algn="ctr">
              <a:buNone/>
              <a:defRPr sz="3780"/>
            </a:lvl5pPr>
            <a:lvl6pPr marL="5399989" indent="0" algn="ctr">
              <a:buNone/>
              <a:defRPr sz="3780"/>
            </a:lvl6pPr>
            <a:lvl7pPr marL="6479987" indent="0" algn="ctr">
              <a:buNone/>
              <a:defRPr sz="3780"/>
            </a:lvl7pPr>
            <a:lvl8pPr marL="7559985" indent="0" algn="ctr">
              <a:buNone/>
              <a:defRPr sz="3780"/>
            </a:lvl8pPr>
            <a:lvl9pPr marL="8639983" indent="0" algn="ctr">
              <a:buNone/>
              <a:defRPr sz="378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3289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2608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57161" y="1149975"/>
            <a:ext cx="4657398" cy="18304599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968" y="1149975"/>
            <a:ext cx="13702199" cy="18304599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62362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20240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719" y="5384888"/>
            <a:ext cx="18629590" cy="8984801"/>
          </a:xfrm>
        </p:spPr>
        <p:txBody>
          <a:bodyPr anchor="b"/>
          <a:lstStyle>
            <a:lvl1pPr>
              <a:defRPr sz="14173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3719" y="14454688"/>
            <a:ext cx="18629590" cy="4724895"/>
          </a:xfrm>
        </p:spPr>
        <p:txBody>
          <a:bodyPr/>
          <a:lstStyle>
            <a:lvl1pPr marL="0" indent="0">
              <a:buNone/>
              <a:defRPr sz="5669">
                <a:solidFill>
                  <a:schemeClr val="tx1"/>
                </a:solidFill>
              </a:defRPr>
            </a:lvl1pPr>
            <a:lvl2pPr marL="1079998" indent="0">
              <a:buNone/>
              <a:defRPr sz="4724">
                <a:solidFill>
                  <a:schemeClr val="tx1">
                    <a:tint val="75000"/>
                  </a:schemeClr>
                </a:solidFill>
              </a:defRPr>
            </a:lvl2pPr>
            <a:lvl3pPr marL="2159996" indent="0">
              <a:buNone/>
              <a:defRPr sz="4252">
                <a:solidFill>
                  <a:schemeClr val="tx1">
                    <a:tint val="75000"/>
                  </a:schemeClr>
                </a:solidFill>
              </a:defRPr>
            </a:lvl3pPr>
            <a:lvl4pPr marL="3239994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4pPr>
            <a:lvl5pPr marL="4319991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5pPr>
            <a:lvl6pPr marL="5399989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6pPr>
            <a:lvl7pPr marL="6479987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7pPr>
            <a:lvl8pPr marL="7559985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8pPr>
            <a:lvl9pPr marL="8639983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8803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967" y="5749874"/>
            <a:ext cx="9179798" cy="1370470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34760" y="5749874"/>
            <a:ext cx="9179798" cy="1370470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3783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149979"/>
            <a:ext cx="18629590" cy="4174910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783" y="5294885"/>
            <a:ext cx="9137610" cy="2594941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7783" y="7889827"/>
            <a:ext cx="9137610" cy="1160474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34761" y="5294885"/>
            <a:ext cx="9182611" cy="2594941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34761" y="7889827"/>
            <a:ext cx="9182611" cy="1160474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77533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79192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13454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439968"/>
            <a:ext cx="6966409" cy="5039889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2611" y="3109937"/>
            <a:ext cx="10934760" cy="15349662"/>
          </a:xfrm>
        </p:spPr>
        <p:txBody>
          <a:bodyPr/>
          <a:lstStyle>
            <a:lvl1pPr>
              <a:defRPr sz="7559"/>
            </a:lvl1pPr>
            <a:lvl2pPr>
              <a:defRPr sz="6614"/>
            </a:lvl2pPr>
            <a:lvl3pPr>
              <a:defRPr sz="5669"/>
            </a:lvl3pPr>
            <a:lvl4pPr>
              <a:defRPr sz="4724"/>
            </a:lvl4pPr>
            <a:lvl5pPr>
              <a:defRPr sz="4724"/>
            </a:lvl5pPr>
            <a:lvl6pPr>
              <a:defRPr sz="4724"/>
            </a:lvl6pPr>
            <a:lvl7pPr>
              <a:defRPr sz="4724"/>
            </a:lvl7pPr>
            <a:lvl8pPr>
              <a:defRPr sz="4724"/>
            </a:lvl8pPr>
            <a:lvl9pPr>
              <a:defRPr sz="4724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6479857"/>
            <a:ext cx="6966409" cy="12004738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5993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439968"/>
            <a:ext cx="6966409" cy="5039889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82611" y="3109937"/>
            <a:ext cx="10934760" cy="15349662"/>
          </a:xfrm>
        </p:spPr>
        <p:txBody>
          <a:bodyPr anchor="t"/>
          <a:lstStyle>
            <a:lvl1pPr marL="0" indent="0">
              <a:buNone/>
              <a:defRPr sz="7559"/>
            </a:lvl1pPr>
            <a:lvl2pPr marL="1079998" indent="0">
              <a:buNone/>
              <a:defRPr sz="6614"/>
            </a:lvl2pPr>
            <a:lvl3pPr marL="2159996" indent="0">
              <a:buNone/>
              <a:defRPr sz="5669"/>
            </a:lvl3pPr>
            <a:lvl4pPr marL="3239994" indent="0">
              <a:buNone/>
              <a:defRPr sz="4724"/>
            </a:lvl4pPr>
            <a:lvl5pPr marL="4319991" indent="0">
              <a:buNone/>
              <a:defRPr sz="4724"/>
            </a:lvl5pPr>
            <a:lvl6pPr marL="5399989" indent="0">
              <a:buNone/>
              <a:defRPr sz="4724"/>
            </a:lvl6pPr>
            <a:lvl7pPr marL="6479987" indent="0">
              <a:buNone/>
              <a:defRPr sz="4724"/>
            </a:lvl7pPr>
            <a:lvl8pPr marL="7559985" indent="0">
              <a:buNone/>
              <a:defRPr sz="4724"/>
            </a:lvl8pPr>
            <a:lvl9pPr marL="8639983" indent="0">
              <a:buNone/>
              <a:defRPr sz="4724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6479857"/>
            <a:ext cx="6966409" cy="12004738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3541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968" y="1149979"/>
            <a:ext cx="18629590" cy="4174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968" y="5749874"/>
            <a:ext cx="18629590" cy="13704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4967" y="20019564"/>
            <a:ext cx="4859893" cy="1149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4843" y="20019564"/>
            <a:ext cx="7289840" cy="1149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54665" y="20019564"/>
            <a:ext cx="4859893" cy="1149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9980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2159996" rtl="0" eaLnBrk="1" latinLnBrk="0" hangingPunct="1">
        <a:lnSpc>
          <a:spcPct val="90000"/>
        </a:lnSpc>
        <a:spcBef>
          <a:spcPct val="0"/>
        </a:spcBef>
        <a:buNone/>
        <a:defRPr sz="10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9999" indent="-539999" algn="l" defTabSz="2159996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6614" kern="1200">
          <a:solidFill>
            <a:schemeClr val="tx1"/>
          </a:solidFill>
          <a:latin typeface="+mn-lt"/>
          <a:ea typeface="+mn-ea"/>
          <a:cs typeface="+mn-cs"/>
        </a:defRPr>
      </a:lvl1pPr>
      <a:lvl2pPr marL="1619997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2pPr>
      <a:lvl3pPr marL="2699995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724" kern="1200">
          <a:solidFill>
            <a:schemeClr val="tx1"/>
          </a:solidFill>
          <a:latin typeface="+mn-lt"/>
          <a:ea typeface="+mn-ea"/>
          <a:cs typeface="+mn-cs"/>
        </a:defRPr>
      </a:lvl3pPr>
      <a:lvl4pPr marL="377999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859990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939988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7019986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8099984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917998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2pPr>
      <a:lvl3pPr marL="2159996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3pPr>
      <a:lvl4pPr marL="3239994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319991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399989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6479987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7559985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8639983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8FBB4F9-8EEE-F357-3D3C-79CE3B90276A}"/>
              </a:ext>
            </a:extLst>
          </p:cNvPr>
          <p:cNvSpPr/>
          <p:nvPr/>
        </p:nvSpPr>
        <p:spPr>
          <a:xfrm>
            <a:off x="2829524" y="0"/>
            <a:ext cx="13324876" cy="10395388"/>
          </a:xfrm>
          <a:prstGeom prst="rect">
            <a:avLst/>
          </a:prstGeom>
          <a:solidFill>
            <a:srgbClr val="D8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D8222A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C4C55D5-43F2-96D4-B2AB-9E5C2E3928D5}"/>
              </a:ext>
            </a:extLst>
          </p:cNvPr>
          <p:cNvSpPr txBox="1"/>
          <p:nvPr/>
        </p:nvSpPr>
        <p:spPr>
          <a:xfrm>
            <a:off x="2829524" y="10967651"/>
            <a:ext cx="137312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b="1" dirty="0">
                <a:latin typeface="Arial" panose="020B0604020202020204" pitchFamily="34" charset="0"/>
                <a:cs typeface="Arial" panose="020B0604020202020204" pitchFamily="34" charset="0"/>
              </a:rPr>
              <a:t>PUBLICAR UN BANNER EN REDES SOCIALES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A03C28D-CAD5-1B37-3FB1-8A6B015B3B82}"/>
              </a:ext>
            </a:extLst>
          </p:cNvPr>
          <p:cNvSpPr txBox="1"/>
          <p:nvPr/>
        </p:nvSpPr>
        <p:spPr>
          <a:xfrm>
            <a:off x="3232219" y="8906933"/>
            <a:ext cx="11253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PLANTILLA GUÍA PARA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DB80C5D-A64E-006C-FE02-9641BAD0C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092" y="783446"/>
            <a:ext cx="12688139" cy="25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92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5" r="-6" b="12623"/>
          <a:stretch/>
        </p:blipFill>
        <p:spPr>
          <a:xfrm>
            <a:off x="0" y="7207383"/>
            <a:ext cx="21611618" cy="1188609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-12093" y="5950047"/>
            <a:ext cx="21611618" cy="1257336"/>
          </a:xfrm>
          <a:prstGeom prst="rect">
            <a:avLst/>
          </a:prstGeom>
          <a:solidFill>
            <a:srgbClr val="941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0" y="17044757"/>
            <a:ext cx="21611618" cy="2777075"/>
          </a:xfrm>
          <a:prstGeom prst="rect">
            <a:avLst/>
          </a:prstGeom>
          <a:solidFill>
            <a:srgbClr val="941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812" y="2780526"/>
            <a:ext cx="18326738" cy="2735342"/>
          </a:xfrm>
        </p:spPr>
        <p:txBody>
          <a:bodyPr>
            <a:normAutofit/>
          </a:bodyPr>
          <a:lstStyle/>
          <a:p>
            <a:r>
              <a:rPr lang="es-CO" sz="8800" b="1" dirty="0">
                <a:solidFill>
                  <a:srgbClr val="941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solidFill>
                  <a:srgbClr val="9419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rgbClr val="941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6507" y="6218626"/>
            <a:ext cx="17924224" cy="1064957"/>
          </a:xfrm>
        </p:spPr>
        <p:txBody>
          <a:bodyPr>
            <a:normAutofit/>
          </a:bodyPr>
          <a:lstStyle/>
          <a:p>
            <a:pPr algn="r"/>
            <a:r>
              <a:rPr lang="es-CO" sz="4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pPr algn="l"/>
            <a:endParaRPr lang="es-CO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857314" y="17403097"/>
            <a:ext cx="8598731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1194198" y="20320172"/>
            <a:ext cx="19742150" cy="97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 – Programa de ….. – División de….</a:t>
            </a:r>
            <a:endParaRPr lang="es-CO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08CFD62-747E-CEEA-6C6A-257081F496EC}"/>
              </a:ext>
            </a:extLst>
          </p:cNvPr>
          <p:cNvSpPr/>
          <p:nvPr/>
        </p:nvSpPr>
        <p:spPr>
          <a:xfrm>
            <a:off x="14441141" y="17268937"/>
            <a:ext cx="45719" cy="2188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D4025EA7-05F5-AB73-F2C2-12587CFB017B}"/>
              </a:ext>
            </a:extLst>
          </p:cNvPr>
          <p:cNvSpPr txBox="1">
            <a:spLocks/>
          </p:cNvSpPr>
          <p:nvPr/>
        </p:nvSpPr>
        <p:spPr>
          <a:xfrm>
            <a:off x="14879440" y="17320307"/>
            <a:ext cx="6276204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6087450000 Ext. XXXX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XXX@uniboyaca.edu.co</a:t>
            </a: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9B2A89F-DA27-25F3-5C0D-2C013A44B28B}"/>
              </a:ext>
            </a:extLst>
          </p:cNvPr>
          <p:cNvSpPr/>
          <p:nvPr/>
        </p:nvSpPr>
        <p:spPr>
          <a:xfrm>
            <a:off x="7559079" y="17268937"/>
            <a:ext cx="45719" cy="2188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2B97B9A0-4EB5-AFBD-2F1F-D053B5E32D42}"/>
              </a:ext>
            </a:extLst>
          </p:cNvPr>
          <p:cNvSpPr txBox="1">
            <a:spLocks/>
          </p:cNvSpPr>
          <p:nvPr/>
        </p:nvSpPr>
        <p:spPr>
          <a:xfrm>
            <a:off x="7901996" y="17338936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F52F36C5-2E5A-C353-AEFB-5A91D27931C6}"/>
              </a:ext>
            </a:extLst>
          </p:cNvPr>
          <p:cNvSpPr txBox="1">
            <a:spLocks/>
          </p:cNvSpPr>
          <p:nvPr/>
        </p:nvSpPr>
        <p:spPr>
          <a:xfrm>
            <a:off x="1090827" y="17403097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13556383" y="14189345"/>
            <a:ext cx="7379965" cy="1772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rgbClr val="941980"/>
                </a:solidFill>
              </a:rPr>
              <a:t>Dirigido a: Investigadores, estudiantes, docentes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02A55701-9DAD-6FC5-57D8-A22C24941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9761" y="272523"/>
            <a:ext cx="11969706" cy="2346061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2E3D163-7FB7-6D21-588D-BAD57CEEB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0634" y="14151453"/>
            <a:ext cx="1722160" cy="1722160"/>
          </a:xfrm>
          <a:prstGeom prst="rect">
            <a:avLst/>
          </a:prstGeom>
        </p:spPr>
      </p:pic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011FA3E3-49E1-4F17-453E-392B864F6042}"/>
              </a:ext>
            </a:extLst>
          </p:cNvPr>
          <p:cNvSpPr/>
          <p:nvPr/>
        </p:nvSpPr>
        <p:spPr>
          <a:xfrm>
            <a:off x="3878763" y="14423094"/>
            <a:ext cx="8046466" cy="1218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400" b="1" dirty="0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Transmisión en Google </a:t>
            </a:r>
            <a:r>
              <a:rPr lang="es-CO" sz="4400" b="1" dirty="0" err="1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4400" b="1" dirty="0">
              <a:solidFill>
                <a:srgbClr val="4F67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204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6" r="-6" b="33967"/>
          <a:stretch/>
        </p:blipFill>
        <p:spPr>
          <a:xfrm>
            <a:off x="12093" y="6124540"/>
            <a:ext cx="21611618" cy="881198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0" y="4867204"/>
            <a:ext cx="21611618" cy="1257336"/>
          </a:xfrm>
          <a:prstGeom prst="rect">
            <a:avLst/>
          </a:prstGeom>
          <a:solidFill>
            <a:srgbClr val="941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12093" y="18900446"/>
            <a:ext cx="21611618" cy="2699080"/>
          </a:xfrm>
          <a:prstGeom prst="rect">
            <a:avLst/>
          </a:prstGeom>
          <a:solidFill>
            <a:srgbClr val="941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277" y="150200"/>
            <a:ext cx="18326738" cy="4353193"/>
          </a:xfrm>
        </p:spPr>
        <p:txBody>
          <a:bodyPr>
            <a:normAutofit/>
          </a:bodyPr>
          <a:lstStyle/>
          <a:p>
            <a:r>
              <a:rPr lang="es-CO" sz="8800" b="1" dirty="0">
                <a:solidFill>
                  <a:srgbClr val="941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solidFill>
                  <a:srgbClr val="9419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rgbClr val="941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9600" b="1" dirty="0">
                <a:solidFill>
                  <a:srgbClr val="9419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rgbClr val="941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039" y="5135784"/>
            <a:ext cx="20575401" cy="1064957"/>
          </a:xfrm>
        </p:spPr>
        <p:txBody>
          <a:bodyPr>
            <a:normAutofit/>
          </a:bodyPr>
          <a:lstStyle/>
          <a:p>
            <a:r>
              <a:rPr lang="es-CO" sz="4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pPr algn="l"/>
            <a:endParaRPr lang="es-CO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488877" y="19735794"/>
            <a:ext cx="9044614" cy="115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….</a:t>
            </a:r>
            <a:endParaRPr lang="es-CO" sz="3600" dirty="0">
              <a:solidFill>
                <a:schemeClr val="bg1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790939" y="6691499"/>
            <a:ext cx="7379965" cy="1772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chemeClr val="tx1"/>
                </a:solidFill>
              </a:rPr>
              <a:t>Frase, Slogan u otro texto alternativo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A727552-A4FE-4361-F4F2-BE566DC0E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0274" y="19181439"/>
            <a:ext cx="11264337" cy="2267886"/>
          </a:xfrm>
          <a:prstGeom prst="rect">
            <a:avLst/>
          </a:prstGeom>
        </p:spPr>
      </p:pic>
      <p:sp>
        <p:nvSpPr>
          <p:cNvPr id="14" name="Subtítulo 2">
            <a:extLst>
              <a:ext uri="{FF2B5EF4-FFF2-40B4-BE49-F238E27FC236}">
                <a16:creationId xmlns:a16="http://schemas.microsoft.com/office/drawing/2014/main" id="{F09890F8-0446-6D4A-9941-41C54AC57AE3}"/>
              </a:ext>
            </a:extLst>
          </p:cNvPr>
          <p:cNvSpPr txBox="1">
            <a:spLocks/>
          </p:cNvSpPr>
          <p:nvPr/>
        </p:nvSpPr>
        <p:spPr>
          <a:xfrm>
            <a:off x="488877" y="15702123"/>
            <a:ext cx="8598731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5DA250E-39ED-CC5B-9745-AAE47365504C}"/>
              </a:ext>
            </a:extLst>
          </p:cNvPr>
          <p:cNvSpPr/>
          <p:nvPr/>
        </p:nvSpPr>
        <p:spPr>
          <a:xfrm>
            <a:off x="14072704" y="15567963"/>
            <a:ext cx="45719" cy="2188716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52B8DEB6-111E-56D6-6EBA-A4330F287920}"/>
              </a:ext>
            </a:extLst>
          </p:cNvPr>
          <p:cNvSpPr txBox="1">
            <a:spLocks/>
          </p:cNvSpPr>
          <p:nvPr/>
        </p:nvSpPr>
        <p:spPr>
          <a:xfrm>
            <a:off x="15642442" y="15232316"/>
            <a:ext cx="5159067" cy="75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1567997-9288-F531-91B1-EE1DAE975ADC}"/>
              </a:ext>
            </a:extLst>
          </p:cNvPr>
          <p:cNvSpPr/>
          <p:nvPr/>
        </p:nvSpPr>
        <p:spPr>
          <a:xfrm>
            <a:off x="7190642" y="15567963"/>
            <a:ext cx="45719" cy="2188716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3EC9D0AE-B386-10A7-CF10-278283E28D3C}"/>
              </a:ext>
            </a:extLst>
          </p:cNvPr>
          <p:cNvSpPr txBox="1">
            <a:spLocks/>
          </p:cNvSpPr>
          <p:nvPr/>
        </p:nvSpPr>
        <p:spPr>
          <a:xfrm>
            <a:off x="7533559" y="15637962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28A404FE-6A84-AF4A-16D5-E999BF1E3FF4}"/>
              </a:ext>
            </a:extLst>
          </p:cNvPr>
          <p:cNvSpPr txBox="1">
            <a:spLocks/>
          </p:cNvSpPr>
          <p:nvPr/>
        </p:nvSpPr>
        <p:spPr>
          <a:xfrm>
            <a:off x="722390" y="15702123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02AC15EC-8A97-F8FC-5085-2D216DBF1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5145" y="12779516"/>
            <a:ext cx="1709605" cy="1715755"/>
          </a:xfrm>
          <a:prstGeom prst="rect">
            <a:avLst/>
          </a:prstGeom>
        </p:spPr>
      </p:pic>
      <p:sp>
        <p:nvSpPr>
          <p:cNvPr id="28" name="Rectángulo redondeado 27">
            <a:extLst>
              <a:ext uri="{FF2B5EF4-FFF2-40B4-BE49-F238E27FC236}">
                <a16:creationId xmlns:a16="http://schemas.microsoft.com/office/drawing/2014/main" id="{7A5BA2C0-3628-42E5-DF3F-5EDC08ADFF9B}"/>
              </a:ext>
            </a:extLst>
          </p:cNvPr>
          <p:cNvSpPr/>
          <p:nvPr/>
        </p:nvSpPr>
        <p:spPr>
          <a:xfrm>
            <a:off x="16932686" y="13317181"/>
            <a:ext cx="3544078" cy="936353"/>
          </a:xfrm>
          <a:prstGeom prst="roundRect">
            <a:avLst/>
          </a:prstGeom>
          <a:solidFill>
            <a:srgbClr val="91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400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s-CO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títuloUdB</a:t>
            </a:r>
            <a:endParaRPr lang="es-CO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DE66E9C7-E3F6-FD96-3DF1-1464CABE56BA}"/>
              </a:ext>
            </a:extLst>
          </p:cNvPr>
          <p:cNvSpPr/>
          <p:nvPr/>
        </p:nvSpPr>
        <p:spPr>
          <a:xfrm>
            <a:off x="15789373" y="16214883"/>
            <a:ext cx="5159067" cy="83342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5400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5D2C519B-2E6D-70BA-C84B-6FB90B1551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56852" y="16214883"/>
            <a:ext cx="994793" cy="998372"/>
          </a:xfrm>
          <a:prstGeom prst="rect">
            <a:avLst/>
          </a:prstGeom>
        </p:spPr>
      </p:pic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id="{80A3532F-1008-9995-6994-FEE6C7318729}"/>
              </a:ext>
            </a:extLst>
          </p:cNvPr>
          <p:cNvSpPr/>
          <p:nvPr/>
        </p:nvSpPr>
        <p:spPr>
          <a:xfrm>
            <a:off x="15789373" y="17562420"/>
            <a:ext cx="5159067" cy="833428"/>
          </a:xfrm>
          <a:prstGeom prst="roundRect">
            <a:avLst/>
          </a:prstGeom>
          <a:solidFill>
            <a:srgbClr val="941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texto@uniboyaca.edu.co</a:t>
            </a:r>
            <a:endParaRPr lang="es-CO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C1956A5-AC86-2F15-BF2F-BFE905F500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2525" y="17503084"/>
            <a:ext cx="1025239" cy="102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96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303" r="21418" b="22387"/>
          <a:stretch/>
        </p:blipFill>
        <p:spPr>
          <a:xfrm>
            <a:off x="-12093" y="0"/>
            <a:ext cx="21611618" cy="1416968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DB93F9E-D41C-D73E-5148-D468E1433BD0}"/>
              </a:ext>
            </a:extLst>
          </p:cNvPr>
          <p:cNvSpPr/>
          <p:nvPr/>
        </p:nvSpPr>
        <p:spPr>
          <a:xfrm>
            <a:off x="458810" y="416000"/>
            <a:ext cx="13967975" cy="4763152"/>
          </a:xfrm>
          <a:prstGeom prst="rect">
            <a:avLst/>
          </a:prstGeom>
          <a:solidFill>
            <a:srgbClr val="941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0" y="14027563"/>
            <a:ext cx="21611618" cy="1257336"/>
          </a:xfrm>
          <a:prstGeom prst="rect">
            <a:avLst/>
          </a:prstGeom>
          <a:solidFill>
            <a:srgbClr val="941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12093" y="18900446"/>
            <a:ext cx="21611618" cy="2699080"/>
          </a:xfrm>
          <a:prstGeom prst="rect">
            <a:avLst/>
          </a:prstGeom>
          <a:solidFill>
            <a:srgbClr val="941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4347" y="389277"/>
            <a:ext cx="18326738" cy="4353193"/>
          </a:xfrm>
        </p:spPr>
        <p:txBody>
          <a:bodyPr>
            <a:normAutofit/>
          </a:bodyPr>
          <a:lstStyle/>
          <a:p>
            <a:pPr algn="l"/>
            <a:r>
              <a:rPr lang="es-CO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039" y="14296142"/>
            <a:ext cx="20575401" cy="1064957"/>
          </a:xfrm>
        </p:spPr>
        <p:txBody>
          <a:bodyPr>
            <a:normAutofit/>
          </a:bodyPr>
          <a:lstStyle/>
          <a:p>
            <a:r>
              <a:rPr lang="es-CO" sz="4400" dirty="0">
                <a:solidFill>
                  <a:schemeClr val="bg1"/>
                </a:solidFill>
              </a:rPr>
              <a:t>Frase, slogan o texto alternativo</a:t>
            </a: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964347" y="19651859"/>
            <a:ext cx="11476306" cy="1531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……</a:t>
            </a:r>
            <a:endParaRPr lang="es-CO" sz="3600" dirty="0">
              <a:solidFill>
                <a:schemeClr val="bg1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502298" y="5363275"/>
            <a:ext cx="13967975" cy="1066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4400" i="1" dirty="0">
              <a:solidFill>
                <a:srgbClr val="9419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4400" i="1" dirty="0">
                <a:solidFill>
                  <a:srgbClr val="941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pPr algn="ctr"/>
            <a:endParaRPr lang="es-CO" sz="4400" dirty="0">
              <a:solidFill>
                <a:srgbClr val="941980"/>
              </a:solidFill>
            </a:endParaRP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F09890F8-0446-6D4A-9941-41C54AC57AE3}"/>
              </a:ext>
            </a:extLst>
          </p:cNvPr>
          <p:cNvSpPr txBox="1">
            <a:spLocks/>
          </p:cNvSpPr>
          <p:nvPr/>
        </p:nvSpPr>
        <p:spPr>
          <a:xfrm>
            <a:off x="488877" y="15702123"/>
            <a:ext cx="8598731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5DA250E-39ED-CC5B-9745-AAE47365504C}"/>
              </a:ext>
            </a:extLst>
          </p:cNvPr>
          <p:cNvSpPr/>
          <p:nvPr/>
        </p:nvSpPr>
        <p:spPr>
          <a:xfrm>
            <a:off x="14072704" y="15567963"/>
            <a:ext cx="45719" cy="2188716"/>
          </a:xfrm>
          <a:prstGeom prst="rect">
            <a:avLst/>
          </a:prstGeom>
          <a:solidFill>
            <a:srgbClr val="941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52B8DEB6-111E-56D6-6EBA-A4330F287920}"/>
              </a:ext>
            </a:extLst>
          </p:cNvPr>
          <p:cNvSpPr txBox="1">
            <a:spLocks/>
          </p:cNvSpPr>
          <p:nvPr/>
        </p:nvSpPr>
        <p:spPr>
          <a:xfrm>
            <a:off x="15688161" y="15355336"/>
            <a:ext cx="5159067" cy="75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1567997-9288-F531-91B1-EE1DAE975ADC}"/>
              </a:ext>
            </a:extLst>
          </p:cNvPr>
          <p:cNvSpPr/>
          <p:nvPr/>
        </p:nvSpPr>
        <p:spPr>
          <a:xfrm>
            <a:off x="7190642" y="15567963"/>
            <a:ext cx="45719" cy="2188716"/>
          </a:xfrm>
          <a:prstGeom prst="rect">
            <a:avLst/>
          </a:prstGeom>
          <a:solidFill>
            <a:srgbClr val="941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3EC9D0AE-B386-10A7-CF10-278283E28D3C}"/>
              </a:ext>
            </a:extLst>
          </p:cNvPr>
          <p:cNvSpPr txBox="1">
            <a:spLocks/>
          </p:cNvSpPr>
          <p:nvPr/>
        </p:nvSpPr>
        <p:spPr>
          <a:xfrm>
            <a:off x="7533559" y="15637962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28A404FE-6A84-AF4A-16D5-E999BF1E3FF4}"/>
              </a:ext>
            </a:extLst>
          </p:cNvPr>
          <p:cNvSpPr txBox="1">
            <a:spLocks/>
          </p:cNvSpPr>
          <p:nvPr/>
        </p:nvSpPr>
        <p:spPr>
          <a:xfrm>
            <a:off x="722390" y="15702123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DE66E9C7-E3F6-FD96-3DF1-1464CABE56BA}"/>
              </a:ext>
            </a:extLst>
          </p:cNvPr>
          <p:cNvSpPr/>
          <p:nvPr/>
        </p:nvSpPr>
        <p:spPr>
          <a:xfrm>
            <a:off x="15789373" y="16214883"/>
            <a:ext cx="5159067" cy="83342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5400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5D2C519B-2E6D-70BA-C84B-6FB90B155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6852" y="16181092"/>
            <a:ext cx="1028463" cy="1032163"/>
          </a:xfrm>
          <a:prstGeom prst="rect">
            <a:avLst/>
          </a:prstGeom>
        </p:spPr>
      </p:pic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id="{80A3532F-1008-9995-6994-FEE6C7318729}"/>
              </a:ext>
            </a:extLst>
          </p:cNvPr>
          <p:cNvSpPr/>
          <p:nvPr/>
        </p:nvSpPr>
        <p:spPr>
          <a:xfrm>
            <a:off x="15718068" y="17439253"/>
            <a:ext cx="5159067" cy="83342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texto@uniboyaca.edu.co</a:t>
            </a:r>
            <a:endParaRPr lang="es-CO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CDE109E-94C9-396C-F1D6-3D2C53A99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8665" y="19180593"/>
            <a:ext cx="8341983" cy="2029655"/>
          </a:xfrm>
          <a:prstGeom prst="rect">
            <a:avLst/>
          </a:prstGeom>
        </p:spPr>
      </p:pic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219FFFA6-6ABB-1CF2-0ABE-1631058B4BA3}"/>
              </a:ext>
            </a:extLst>
          </p:cNvPr>
          <p:cNvSpPr/>
          <p:nvPr/>
        </p:nvSpPr>
        <p:spPr>
          <a:xfrm>
            <a:off x="2442185" y="12318587"/>
            <a:ext cx="6594122" cy="1218878"/>
          </a:xfrm>
          <a:prstGeom prst="roundRect">
            <a:avLst/>
          </a:prstGeom>
          <a:solidFill>
            <a:srgbClr val="4676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3600" b="1" dirty="0">
                <a:latin typeface="Arial" panose="020B0604020202020204" pitchFamily="34" charset="0"/>
                <a:cs typeface="Arial" panose="020B0604020202020204" pitchFamily="34" charset="0"/>
              </a:rPr>
              <a:t>Síguenos en /Facebook/</a:t>
            </a:r>
            <a:r>
              <a:rPr lang="es-CO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UdB</a:t>
            </a:r>
            <a:endParaRPr lang="es-CO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07221CD-9DD1-B0B7-0CD7-70F698C80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980" y="12111292"/>
            <a:ext cx="1523310" cy="152878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258274B-6EC4-D921-0C6C-F9E5B18106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77878" y="17367179"/>
            <a:ext cx="1028464" cy="102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7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5" r="-6" b="19183"/>
          <a:stretch/>
        </p:blipFill>
        <p:spPr>
          <a:xfrm>
            <a:off x="0" y="5767292"/>
            <a:ext cx="21611618" cy="1094129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 flipV="1">
            <a:off x="0" y="19821832"/>
            <a:ext cx="21611618" cy="1777693"/>
          </a:xfrm>
          <a:prstGeom prst="rect">
            <a:avLst/>
          </a:prstGeom>
          <a:solidFill>
            <a:srgbClr val="941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682" y="1218366"/>
            <a:ext cx="11992412" cy="2735342"/>
          </a:xfrm>
          <a:noFill/>
        </p:spPr>
        <p:txBody>
          <a:bodyPr>
            <a:normAutofit/>
          </a:bodyPr>
          <a:lstStyle/>
          <a:p>
            <a:pPr algn="l"/>
            <a:r>
              <a:rPr lang="es-CO" sz="8800" b="1" dirty="0"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800" b="1" dirty="0"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857314" y="17403097"/>
            <a:ext cx="8598731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1194198" y="20320172"/>
            <a:ext cx="19742150" cy="97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…….</a:t>
            </a:r>
            <a:endParaRPr lang="es-CO" sz="4400" dirty="0">
              <a:solidFill>
                <a:schemeClr val="bg1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08CFD62-747E-CEEA-6C6A-257081F496EC}"/>
              </a:ext>
            </a:extLst>
          </p:cNvPr>
          <p:cNvSpPr/>
          <p:nvPr/>
        </p:nvSpPr>
        <p:spPr>
          <a:xfrm>
            <a:off x="14441141" y="17268937"/>
            <a:ext cx="45719" cy="2188716"/>
          </a:xfrm>
          <a:prstGeom prst="rect">
            <a:avLst/>
          </a:prstGeom>
          <a:solidFill>
            <a:srgbClr val="941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D4025EA7-05F5-AB73-F2C2-12587CFB017B}"/>
              </a:ext>
            </a:extLst>
          </p:cNvPr>
          <p:cNvSpPr txBox="1">
            <a:spLocks/>
          </p:cNvSpPr>
          <p:nvPr/>
        </p:nvSpPr>
        <p:spPr>
          <a:xfrm>
            <a:off x="14879440" y="17320307"/>
            <a:ext cx="6276204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6087450000 Ext. XXXX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XXX@uniboyaca.edu.co</a:t>
            </a:r>
            <a:endParaRPr lang="es-CO" sz="3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9B2A89F-DA27-25F3-5C0D-2C013A44B28B}"/>
              </a:ext>
            </a:extLst>
          </p:cNvPr>
          <p:cNvSpPr/>
          <p:nvPr/>
        </p:nvSpPr>
        <p:spPr>
          <a:xfrm>
            <a:off x="7559079" y="17268937"/>
            <a:ext cx="45719" cy="2188716"/>
          </a:xfrm>
          <a:prstGeom prst="rect">
            <a:avLst/>
          </a:prstGeom>
          <a:solidFill>
            <a:srgbClr val="941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2B97B9A0-4EB5-AFBD-2F1F-D053B5E32D42}"/>
              </a:ext>
            </a:extLst>
          </p:cNvPr>
          <p:cNvSpPr txBox="1">
            <a:spLocks/>
          </p:cNvSpPr>
          <p:nvPr/>
        </p:nvSpPr>
        <p:spPr>
          <a:xfrm>
            <a:off x="7901996" y="17338936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F52F36C5-2E5A-C353-AEFB-5A91D27931C6}"/>
              </a:ext>
            </a:extLst>
          </p:cNvPr>
          <p:cNvSpPr txBox="1">
            <a:spLocks/>
          </p:cNvSpPr>
          <p:nvPr/>
        </p:nvSpPr>
        <p:spPr>
          <a:xfrm>
            <a:off x="1090827" y="17403097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770342" y="6341500"/>
            <a:ext cx="7379965" cy="2777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</a:t>
            </a:r>
          </a:p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X:00 p.m. </a:t>
            </a:r>
          </a:p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  <a:endParaRPr lang="es-CO" sz="4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CB338C0-63E8-3784-61AD-50EAB889B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6383" y="935064"/>
            <a:ext cx="7772400" cy="3424315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0C8A50DE-A755-813D-7807-D00B9D8BAEE5}"/>
              </a:ext>
            </a:extLst>
          </p:cNvPr>
          <p:cNvSpPr txBox="1"/>
          <p:nvPr/>
        </p:nvSpPr>
        <p:spPr>
          <a:xfrm>
            <a:off x="2220889" y="4756782"/>
            <a:ext cx="171698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”FRASE O SLOGAN U OTRO TEXTO”</a:t>
            </a:r>
            <a:endParaRPr lang="es-CO" sz="36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460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7A772ABB-DBB4-49AA-D20C-75E76488DC8A}"/>
              </a:ext>
            </a:extLst>
          </p:cNvPr>
          <p:cNvSpPr/>
          <p:nvPr/>
        </p:nvSpPr>
        <p:spPr>
          <a:xfrm flipV="1">
            <a:off x="0" y="4857718"/>
            <a:ext cx="21611618" cy="964713"/>
          </a:xfrm>
          <a:prstGeom prst="rect">
            <a:avLst/>
          </a:prstGeom>
          <a:solidFill>
            <a:srgbClr val="941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5" r="-6" b="19183"/>
          <a:stretch/>
        </p:blipFill>
        <p:spPr>
          <a:xfrm>
            <a:off x="0" y="5767292"/>
            <a:ext cx="21611618" cy="1094129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 flipV="1">
            <a:off x="0" y="19821832"/>
            <a:ext cx="21611618" cy="1777693"/>
          </a:xfrm>
          <a:prstGeom prst="rect">
            <a:avLst/>
          </a:prstGeom>
          <a:solidFill>
            <a:srgbClr val="941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31552" y="661028"/>
            <a:ext cx="12639265" cy="3733364"/>
          </a:xfrm>
        </p:spPr>
        <p:txBody>
          <a:bodyPr>
            <a:normAutofit/>
          </a:bodyPr>
          <a:lstStyle/>
          <a:p>
            <a:pPr algn="l"/>
            <a:r>
              <a:rPr lang="es-CO" sz="8800" b="1" dirty="0">
                <a:solidFill>
                  <a:srgbClr val="941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solidFill>
                  <a:srgbClr val="9419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800" b="1" dirty="0">
                <a:solidFill>
                  <a:srgbClr val="941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  <a:br>
              <a:rPr lang="es-CO" sz="8800" b="1" dirty="0">
                <a:solidFill>
                  <a:srgbClr val="9419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800" b="1" dirty="0">
                <a:solidFill>
                  <a:srgbClr val="941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857314" y="17403097"/>
            <a:ext cx="8598731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1194198" y="20320172"/>
            <a:ext cx="19742150" cy="97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de…..</a:t>
            </a:r>
            <a:endParaRPr lang="es-CO" sz="4400" dirty="0">
              <a:solidFill>
                <a:schemeClr val="bg1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635523" y="7099894"/>
            <a:ext cx="7379965" cy="2777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</a:t>
            </a:r>
          </a:p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X:00 p.m. </a:t>
            </a:r>
          </a:p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  <a:endParaRPr lang="es-CO" sz="4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C8A50DE-A755-813D-7807-D00B9D8BAEE5}"/>
              </a:ext>
            </a:extLst>
          </p:cNvPr>
          <p:cNvSpPr txBox="1"/>
          <p:nvPr/>
        </p:nvSpPr>
        <p:spPr>
          <a:xfrm>
            <a:off x="2220889" y="5024746"/>
            <a:ext cx="171698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”FRASE O SLOGAN U OTRO TEXTO”</a:t>
            </a:r>
            <a:endParaRPr lang="es-CO" sz="3600" dirty="0">
              <a:solidFill>
                <a:schemeClr val="bg1"/>
              </a:solidFill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F7BD3C07-CCB6-701E-A671-4D99C708954B}"/>
              </a:ext>
            </a:extLst>
          </p:cNvPr>
          <p:cNvSpPr/>
          <p:nvPr/>
        </p:nvSpPr>
        <p:spPr>
          <a:xfrm>
            <a:off x="8337000" y="15777094"/>
            <a:ext cx="3689983" cy="964713"/>
          </a:xfrm>
          <a:prstGeom prst="rect">
            <a:avLst/>
          </a:prstGeom>
          <a:solidFill>
            <a:srgbClr val="941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Patrocinan</a:t>
            </a:r>
            <a:endParaRPr lang="es-CO" sz="4400" b="1" dirty="0">
              <a:solidFill>
                <a:schemeClr val="bg1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101D4E5-0E74-BB7B-DDA5-CC32B458BB97}"/>
              </a:ext>
            </a:extLst>
          </p:cNvPr>
          <p:cNvSpPr txBox="1"/>
          <p:nvPr/>
        </p:nvSpPr>
        <p:spPr>
          <a:xfrm>
            <a:off x="1511110" y="17704094"/>
            <a:ext cx="7291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5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ESPACIO PARA LOGOS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32FA0FB9-5AFE-9DAD-75A0-621172CD6957}"/>
              </a:ext>
            </a:extLst>
          </p:cNvPr>
          <p:cNvSpPr/>
          <p:nvPr/>
        </p:nvSpPr>
        <p:spPr>
          <a:xfrm>
            <a:off x="635523" y="5971963"/>
            <a:ext cx="5573141" cy="964713"/>
          </a:xfrm>
          <a:prstGeom prst="rect">
            <a:avLst/>
          </a:prstGeom>
          <a:solidFill>
            <a:srgbClr val="941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Entrada Libre</a:t>
            </a:r>
            <a:endParaRPr lang="es-CO" sz="4400" b="1" dirty="0">
              <a:solidFill>
                <a:schemeClr val="bg1"/>
              </a:solidFill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B54F7C31-FE6A-8A94-97F2-599FA43BD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14" y="702571"/>
            <a:ext cx="7772400" cy="3424315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4BF4DA1E-0A04-7546-2E16-C79B3D348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0632" y="17085337"/>
            <a:ext cx="9265716" cy="225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54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C46A81-28AC-2E3D-274B-FC0183240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73" y="4883727"/>
            <a:ext cx="18694178" cy="10788253"/>
          </a:xfrm>
        </p:spPr>
        <p:txBody>
          <a:bodyPr>
            <a:normAutofit/>
          </a:bodyPr>
          <a:lstStyle/>
          <a:p>
            <a:pPr algn="ctr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Recuerde exportar </a:t>
            </a: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la imagen en </a:t>
            </a:r>
            <a: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JPEG </a:t>
            </a:r>
            <a:b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para publicar en redes sociales</a:t>
            </a:r>
            <a:b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dirty="0">
                <a:latin typeface="Arial" panose="020B0604020202020204" pitchFamily="34" charset="0"/>
                <a:cs typeface="Arial" panose="020B0604020202020204" pitchFamily="34" charset="0"/>
              </a:rPr>
              <a:t>Archivo/Exportar/Formato de Archivo/JPEG</a:t>
            </a:r>
            <a:br>
              <a:rPr lang="es-CO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Tamaño de imagen Ancho 1500 x Alto 1500</a:t>
            </a:r>
          </a:p>
        </p:txBody>
      </p:sp>
    </p:spTree>
    <p:extLst>
      <p:ext uri="{BB962C8B-B14F-4D97-AF65-F5344CB8AC3E}">
        <p14:creationId xmlns:p14="http://schemas.microsoft.com/office/powerpoint/2010/main" val="2385632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B9174E57-7748-DE47-DA85-A4473805B0F2}"/>
              </a:ext>
            </a:extLst>
          </p:cNvPr>
          <p:cNvSpPr/>
          <p:nvPr/>
        </p:nvSpPr>
        <p:spPr>
          <a:xfrm>
            <a:off x="0" y="11741230"/>
            <a:ext cx="21599525" cy="98582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ABB92A-E5C5-E0BF-E3CA-549EE0E63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955" y="15278605"/>
            <a:ext cx="18497614" cy="434693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B358DA4-0173-C5FB-810E-6ED3F4E593B7}"/>
              </a:ext>
            </a:extLst>
          </p:cNvPr>
          <p:cNvSpPr txBox="1"/>
          <p:nvPr/>
        </p:nvSpPr>
        <p:spPr>
          <a:xfrm>
            <a:off x="1025781" y="12665813"/>
            <a:ext cx="18827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200" b="1" dirty="0">
                <a:solidFill>
                  <a:srgbClr val="FF0000"/>
                </a:solidFill>
              </a:rPr>
              <a:t>Personalidad </a:t>
            </a:r>
            <a:r>
              <a:rPr lang="es-CO" sz="7200" b="1" dirty="0" err="1">
                <a:solidFill>
                  <a:srgbClr val="FF0000"/>
                </a:solidFill>
              </a:rPr>
              <a:t>UdB</a:t>
            </a:r>
            <a:endParaRPr lang="es-CO" sz="7200" b="1" dirty="0">
              <a:solidFill>
                <a:srgbClr val="FF000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DDC43EE-6F39-488E-64A7-300DD885CAE6}"/>
              </a:ext>
            </a:extLst>
          </p:cNvPr>
          <p:cNvSpPr txBox="1"/>
          <p:nvPr/>
        </p:nvSpPr>
        <p:spPr>
          <a:xfrm>
            <a:off x="4133915" y="1573303"/>
            <a:ext cx="12844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200" b="1" dirty="0">
                <a:solidFill>
                  <a:srgbClr val="FF0000"/>
                </a:solidFill>
              </a:rPr>
              <a:t>Valores de la Marca </a:t>
            </a:r>
            <a:r>
              <a:rPr lang="es-CO" sz="7200" b="1" dirty="0" err="1">
                <a:solidFill>
                  <a:srgbClr val="FF0000"/>
                </a:solidFill>
              </a:rPr>
              <a:t>UdB</a:t>
            </a:r>
            <a:endParaRPr lang="es-CO" sz="7200" b="1" dirty="0">
              <a:solidFill>
                <a:srgbClr val="FF0000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42ED99-B390-C0A0-2B28-2FF3FE82B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742" y="3698215"/>
            <a:ext cx="13077182" cy="663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5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8CAEB1-D570-D6E0-62AC-6C9F9B415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7" y="2738148"/>
            <a:ext cx="18629590" cy="3018391"/>
          </a:xfrm>
        </p:spPr>
        <p:txBody>
          <a:bodyPr>
            <a:normAutofit/>
          </a:bodyPr>
          <a:lstStyle/>
          <a:p>
            <a:r>
              <a:rPr lang="es-CO" sz="9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Guía para publicar un banner en redes sociales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361363-D3C5-6FAA-2F34-17F4D5016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967" y="6028266"/>
            <a:ext cx="18629590" cy="14159476"/>
          </a:xfrm>
        </p:spPr>
        <p:txBody>
          <a:bodyPr>
            <a:noAutofit/>
          </a:bodyPr>
          <a:lstStyle/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Personalidad y tono de comunicación de la Universidad de Boyacá: </a:t>
            </a:r>
            <a:endParaRPr lang="es-CO" sz="40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000" b="0" i="1" u="none" strike="noStrike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0" i="1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Debe ser una escritura </a:t>
            </a: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1" i="1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Juvenil, Amigable, Humana, Alegre, </a:t>
            </a:r>
            <a:r>
              <a:rPr lang="es-CO" sz="4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Empática y capaz de </a:t>
            </a:r>
            <a:r>
              <a:rPr lang="es-CO" sz="4000" b="1" i="1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resolver dudas. </a:t>
            </a: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</a:t>
            </a:r>
            <a:endParaRPr lang="es-CO" sz="4000" b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s-CO" sz="4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sz="4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4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 el momento de publicar el banner debe acompañarlo de un texto que contenga:</a:t>
            </a:r>
            <a:endParaRPr lang="es-CO" sz="4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endParaRPr lang="es-CO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0000"/>
              </a:lnSpc>
              <a:spcBef>
                <a:spcPts val="0"/>
              </a:spcBef>
            </a:pPr>
            <a:r>
              <a:rPr lang="es-CO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 breve y concisa del evento</a:t>
            </a:r>
            <a:endParaRPr lang="es-CO" sz="40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Nombre del Evento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Fecha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Hora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Puedes usar Máximo 6 Emoticones 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CO" sz="40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pcional:</a:t>
            </a:r>
            <a:r>
              <a:rPr lang="es-CO" sz="4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Enlace de destino de la imagen </a:t>
            </a:r>
            <a:r>
              <a:rPr lang="es-CO" sz="4000" i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(ejemplo: </a:t>
            </a:r>
            <a:r>
              <a:rPr lang="es-CO" sz="4000" i="1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URL de noticia</a:t>
            </a:r>
            <a:r>
              <a:rPr lang="es-CO" sz="4000" i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en la página web institucional, formulario de inscripción, entre otros)</a:t>
            </a:r>
            <a:endParaRPr lang="es-CO" sz="40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CO" sz="40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pcional:</a:t>
            </a:r>
            <a:r>
              <a:rPr lang="es-CO" sz="4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4000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Puede utilizar un hashtag que usen en la Institución, programa o dependencia. (Ej</a:t>
            </a:r>
            <a:r>
              <a:rPr lang="es-CO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O" sz="40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#SerLosMejores, #SomosUdB)</a:t>
            </a:r>
          </a:p>
          <a:p>
            <a:pPr marL="0" indent="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000" b="1" i="0" u="none" strike="noStrike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Nota: </a:t>
            </a:r>
            <a:r>
              <a:rPr lang="es-CO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Recomendamos usar el formato cuadrado en el banner para redes sociales y que no falte el </a:t>
            </a:r>
            <a:r>
              <a:rPr lang="es-CO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de la Universidad de Boyacá</a:t>
            </a:r>
            <a:endParaRPr lang="es-CO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62871CC-2E4C-DA29-EC34-BB7FD5CC8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9998" y="840718"/>
            <a:ext cx="9680769" cy="189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20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360158A-DB7C-ABE3-6626-EE253AD7C1A2}"/>
              </a:ext>
            </a:extLst>
          </p:cNvPr>
          <p:cNvSpPr/>
          <p:nvPr/>
        </p:nvSpPr>
        <p:spPr>
          <a:xfrm>
            <a:off x="1968472" y="6075553"/>
            <a:ext cx="3874168" cy="1449989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6AAF88F-C72D-C0EB-929A-F9506B36C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03" y="1500306"/>
            <a:ext cx="19266498" cy="2924423"/>
          </a:xfrm>
        </p:spPr>
        <p:txBody>
          <a:bodyPr>
            <a:normAutofit/>
          </a:bodyPr>
          <a:lstStyle/>
          <a:p>
            <a:r>
              <a:rPr lang="es-CO" sz="6400" b="1" dirty="0">
                <a:latin typeface="Arial" panose="020B0604020202020204" pitchFamily="34" charset="0"/>
                <a:cs typeface="Arial" panose="020B0604020202020204" pitchFamily="34" charset="0"/>
              </a:rPr>
              <a:t>Colores por Facultad para piezas gráficas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F099D0-4BFB-2402-F189-5FAA21A5A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967" y="3901537"/>
            <a:ext cx="18629590" cy="168736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CO" sz="4400" dirty="0">
                <a:latin typeface="Arial" panose="020B0604020202020204" pitchFamily="34" charset="0"/>
                <a:cs typeface="Arial" panose="020B0604020202020204" pitchFamily="34" charset="0"/>
              </a:rPr>
              <a:t>Cada facultad tendrá un color que los identifique y será implementado en las piezas gráficas, los colores serán de la siguiente manera: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6B7DD8E-ACAA-B5E8-70F4-06EA02A220B5}"/>
              </a:ext>
            </a:extLst>
          </p:cNvPr>
          <p:cNvSpPr/>
          <p:nvPr/>
        </p:nvSpPr>
        <p:spPr>
          <a:xfrm>
            <a:off x="1968472" y="15412059"/>
            <a:ext cx="3874168" cy="1449989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FDE2BD7-90CB-1745-EFF1-79FED5BE41D1}"/>
              </a:ext>
            </a:extLst>
          </p:cNvPr>
          <p:cNvSpPr/>
          <p:nvPr/>
        </p:nvSpPr>
        <p:spPr>
          <a:xfrm>
            <a:off x="1968472" y="13508381"/>
            <a:ext cx="3874168" cy="1449989"/>
          </a:xfrm>
          <a:prstGeom prst="rect">
            <a:avLst/>
          </a:prstGeom>
          <a:solidFill>
            <a:srgbClr val="01A7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5C6AF95-F6CC-D107-2B5C-8D96A66C3A43}"/>
              </a:ext>
            </a:extLst>
          </p:cNvPr>
          <p:cNvSpPr/>
          <p:nvPr/>
        </p:nvSpPr>
        <p:spPr>
          <a:xfrm>
            <a:off x="1968472" y="9829405"/>
            <a:ext cx="3874168" cy="1449989"/>
          </a:xfrm>
          <a:prstGeom prst="rect">
            <a:avLst/>
          </a:prstGeom>
          <a:solidFill>
            <a:srgbClr val="DF7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B47A29D-9D2E-CA37-3483-D2E8F3BA1E8D}"/>
              </a:ext>
            </a:extLst>
          </p:cNvPr>
          <p:cNvSpPr/>
          <p:nvPr/>
        </p:nvSpPr>
        <p:spPr>
          <a:xfrm>
            <a:off x="1968472" y="11658205"/>
            <a:ext cx="3874168" cy="1449989"/>
          </a:xfrm>
          <a:prstGeom prst="rect">
            <a:avLst/>
          </a:prstGeom>
          <a:solidFill>
            <a:srgbClr val="941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9BF41BE-BA4E-FA7A-3CCE-AAB397653405}"/>
              </a:ext>
            </a:extLst>
          </p:cNvPr>
          <p:cNvSpPr txBox="1"/>
          <p:nvPr/>
        </p:nvSpPr>
        <p:spPr>
          <a:xfrm>
            <a:off x="6080918" y="15538609"/>
            <a:ext cx="1244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95C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ARQUITECTURA DISEÑO Y URBANISMO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46F8EA4-81DC-CEAC-178B-C229FEB83D83}"/>
              </a:ext>
            </a:extLst>
          </p:cNvPr>
          <p:cNvSpPr txBox="1"/>
          <p:nvPr/>
        </p:nvSpPr>
        <p:spPr>
          <a:xfrm>
            <a:off x="6080918" y="11736630"/>
            <a:ext cx="1244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941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HUMANAS Y EDUCATIVAS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46146EF-5227-0905-5D51-5C05EEF56FDD}"/>
              </a:ext>
            </a:extLst>
          </p:cNvPr>
          <p:cNvSpPr txBox="1"/>
          <p:nvPr/>
        </p:nvSpPr>
        <p:spPr>
          <a:xfrm>
            <a:off x="6080918" y="9907830"/>
            <a:ext cx="1244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E57B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E INGENIERÍA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68DE8AD-79AF-5CC1-7B82-C01F9BD2810A}"/>
              </a:ext>
            </a:extLst>
          </p:cNvPr>
          <p:cNvSpPr txBox="1"/>
          <p:nvPr/>
        </p:nvSpPr>
        <p:spPr>
          <a:xfrm>
            <a:off x="6080918" y="13634931"/>
            <a:ext cx="1244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01A7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DE LA SALUD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693AF49-8DD5-667D-0D3E-D0BD429EA6FA}"/>
              </a:ext>
            </a:extLst>
          </p:cNvPr>
          <p:cNvSpPr txBox="1"/>
          <p:nvPr/>
        </p:nvSpPr>
        <p:spPr>
          <a:xfrm>
            <a:off x="6080917" y="6153977"/>
            <a:ext cx="13592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50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ADMINISTRATIVAS Y CONTABLES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04B16C9E-ADE1-0325-E99B-92F111239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0932" y="336138"/>
            <a:ext cx="9680769" cy="189743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02C298C3-B4EA-DEE2-01B3-C42D98154346}"/>
              </a:ext>
            </a:extLst>
          </p:cNvPr>
          <p:cNvSpPr/>
          <p:nvPr/>
        </p:nvSpPr>
        <p:spPr>
          <a:xfrm>
            <a:off x="1968472" y="19353788"/>
            <a:ext cx="3874168" cy="1449989"/>
          </a:xfrm>
          <a:prstGeom prst="rect">
            <a:avLst/>
          </a:prstGeom>
          <a:solidFill>
            <a:srgbClr val="D8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4885CD-C617-0FCE-67DA-2AD2A2D1FEB5}"/>
              </a:ext>
            </a:extLst>
          </p:cNvPr>
          <p:cNvSpPr txBox="1"/>
          <p:nvPr/>
        </p:nvSpPr>
        <p:spPr>
          <a:xfrm>
            <a:off x="6080917" y="19499054"/>
            <a:ext cx="14033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rgbClr val="D822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DEPENDENCIAS ADMINISTRATIVAS: </a:t>
            </a:r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Uso del rojo color corporativo de la Universidad de Boyacá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EADBD683-D7C6-F5E2-3DF1-204C731AEE70}"/>
              </a:ext>
            </a:extLst>
          </p:cNvPr>
          <p:cNvSpPr/>
          <p:nvPr/>
        </p:nvSpPr>
        <p:spPr>
          <a:xfrm>
            <a:off x="1968472" y="7920440"/>
            <a:ext cx="3874168" cy="1449989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45AA8C1-B8DC-F848-084C-71996B636CE0}"/>
              </a:ext>
            </a:extLst>
          </p:cNvPr>
          <p:cNvSpPr txBox="1"/>
          <p:nvPr/>
        </p:nvSpPr>
        <p:spPr>
          <a:xfrm>
            <a:off x="6080918" y="7974801"/>
            <a:ext cx="1244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D60A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JURÍDICAS Y SOCIALES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068AE2C8-6F30-748C-915A-E1033C6AD6EF}"/>
              </a:ext>
            </a:extLst>
          </p:cNvPr>
          <p:cNvSpPr txBox="1">
            <a:spLocks/>
          </p:cNvSpPr>
          <p:nvPr/>
        </p:nvSpPr>
        <p:spPr>
          <a:xfrm>
            <a:off x="1968472" y="16917990"/>
            <a:ext cx="16392024" cy="2402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Color Dependencias Administrativas</a:t>
            </a:r>
          </a:p>
        </p:txBody>
      </p:sp>
    </p:spTree>
    <p:extLst>
      <p:ext uri="{BB962C8B-B14F-4D97-AF65-F5344CB8AC3E}">
        <p14:creationId xmlns:p14="http://schemas.microsoft.com/office/powerpoint/2010/main" val="2986683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9FE5A1-F5EF-CDE0-2E6B-48029325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03" y="3582584"/>
            <a:ext cx="18629590" cy="1897430"/>
          </a:xfrm>
        </p:spPr>
        <p:txBody>
          <a:bodyPr/>
          <a:lstStyle/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Banner para Redes Sociales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9BD45B-2F87-45D3-DAE5-DAD8E1809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967" y="6324451"/>
            <a:ext cx="18629590" cy="12565128"/>
          </a:xfrm>
        </p:spPr>
        <p:txBody>
          <a:bodyPr>
            <a:normAutofit fontScale="85000" lnSpcReduction="10000"/>
          </a:bodyPr>
          <a:lstStyle/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s-CO" sz="4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4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 el momento de publicar el banner puede usar fotografías de los espacios o </a:t>
            </a:r>
            <a:r>
              <a:rPr lang="es-CO" sz="4400" dirty="0">
                <a:latin typeface="Arial" panose="020B0604020202020204" pitchFamily="34" charset="0"/>
                <a:cs typeface="Arial" panose="020B0604020202020204" pitchFamily="34" charset="0"/>
              </a:rPr>
              <a:t>eventos realizados en </a:t>
            </a:r>
            <a:r>
              <a:rPr lang="es-CO" sz="4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Universidad de Boyacá y que estén en buena calidad e iluminación.</a:t>
            </a: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desea crear un banner puede apoyarse en nuestras plantillas de base para realizarlo.</a:t>
            </a: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Tener en cuenta:</a:t>
            </a: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4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Nombre del Evento</a:t>
            </a:r>
          </a:p>
          <a:p>
            <a:pPr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Fecha</a:t>
            </a:r>
          </a:p>
          <a:p>
            <a:pPr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</a:p>
          <a:p>
            <a:pPr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Hora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Fotografía que identifique el evento</a:t>
            </a:r>
            <a:endParaRPr lang="es-CO" sz="4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Opcional: </a:t>
            </a:r>
            <a:r>
              <a:rPr lang="es-CO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Organizador del Evento (Facultad, dependencia)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Opcional: </a:t>
            </a:r>
            <a:r>
              <a:rPr lang="es-CO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Frase o Slogan</a:t>
            </a:r>
          </a:p>
          <a:p>
            <a:pPr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CO" sz="4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400" b="1" i="0" u="none" strike="noStrike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Nota: </a:t>
            </a:r>
            <a:r>
              <a:rPr lang="es-CO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Recomendamos usar el formato cuadrado en el banner para redes sociales y que no falte el </a:t>
            </a:r>
            <a:r>
              <a:rPr lang="es-CO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de la Universidad de Boyacá</a:t>
            </a:r>
          </a:p>
          <a:p>
            <a:pPr marL="0" indent="0" algn="ctr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s-CO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F65581-20DC-FF66-C192-FCB1CC4F0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9998" y="840718"/>
            <a:ext cx="9680769" cy="189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80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9FE5A1-F5EF-CDE0-2E6B-48029325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316" y="839384"/>
            <a:ext cx="19409364" cy="1897430"/>
          </a:xfrm>
        </p:spPr>
        <p:txBody>
          <a:bodyPr>
            <a:normAutofit/>
          </a:bodyPr>
          <a:lstStyle/>
          <a:p>
            <a:r>
              <a:rPr lang="es-CO" sz="6600" b="1" dirty="0">
                <a:latin typeface="Arial" panose="020B0604020202020204" pitchFamily="34" charset="0"/>
                <a:cs typeface="Arial" panose="020B0604020202020204" pitchFamily="34" charset="0"/>
              </a:rPr>
              <a:t>Gráficos de apoyo en banners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F65581-20DC-FF66-C192-FCB1CC4F0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598" y="3562681"/>
            <a:ext cx="9815929" cy="1923921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57972540-9D32-24DA-1698-64E7A2F5E56B}"/>
              </a:ext>
            </a:extLst>
          </p:cNvPr>
          <p:cNvSpPr/>
          <p:nvPr/>
        </p:nvSpPr>
        <p:spPr>
          <a:xfrm>
            <a:off x="10989998" y="3562681"/>
            <a:ext cx="10609527" cy="80116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859B301-830D-3090-DD7F-72207A6A9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4955" y="3825226"/>
            <a:ext cx="9579612" cy="192869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9BE2FD1-FF3A-9E69-05D1-57BF2E143A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524" y="8160236"/>
            <a:ext cx="6495160" cy="286159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EFEDDBA-004B-CDA5-B694-A5856403DD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3428" y="5877883"/>
            <a:ext cx="7772400" cy="189107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8159DDA-4932-B3D9-83CE-8D66B37B99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23396" y="5877883"/>
            <a:ext cx="8341983" cy="202965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FAD1F65-3C42-C99F-2DCF-636049BB09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7951" y="8031500"/>
            <a:ext cx="6879008" cy="303071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7127BCF-C03C-EF0C-C967-CF0B8B6489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329" y="14913412"/>
            <a:ext cx="9380584" cy="2282353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2EC3EF10-D083-DBD6-1809-0A2761BFC1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50168" y="17381586"/>
            <a:ext cx="8270420" cy="2609927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52646228-97DE-26EB-F99C-26985937D2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7404" y="12589204"/>
            <a:ext cx="9648329" cy="1891072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5E727517-AA42-C604-7C2F-228A0AB7C4EE}"/>
              </a:ext>
            </a:extLst>
          </p:cNvPr>
          <p:cNvSpPr/>
          <p:nvPr/>
        </p:nvSpPr>
        <p:spPr>
          <a:xfrm>
            <a:off x="10989998" y="12129165"/>
            <a:ext cx="10609527" cy="94703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9F8EA292-8307-16EC-4C40-2AE5198F41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08187" y="15089135"/>
            <a:ext cx="8057192" cy="196036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4C97AD0D-86D3-DB37-87BB-8828CC3C41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923396" y="17351985"/>
            <a:ext cx="7423383" cy="2509955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A1B3F4D8-6A32-47CE-FDF6-5D20A3A107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923396" y="12827534"/>
            <a:ext cx="8708242" cy="170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26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ángulo redondeado 66">
            <a:extLst>
              <a:ext uri="{FF2B5EF4-FFF2-40B4-BE49-F238E27FC236}">
                <a16:creationId xmlns:a16="http://schemas.microsoft.com/office/drawing/2014/main" id="{300B06A7-C76F-2712-5F8B-FDB59BC5944A}"/>
              </a:ext>
            </a:extLst>
          </p:cNvPr>
          <p:cNvSpPr/>
          <p:nvPr/>
        </p:nvSpPr>
        <p:spPr>
          <a:xfrm>
            <a:off x="3537351" y="9938491"/>
            <a:ext cx="5149698" cy="1554149"/>
          </a:xfrm>
          <a:prstGeom prst="roundRect">
            <a:avLst/>
          </a:prstGeom>
          <a:solidFill>
            <a:srgbClr val="4676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>
                <a:latin typeface="Arial" panose="020B0604020202020204" pitchFamily="34" charset="0"/>
                <a:cs typeface="Arial" panose="020B0604020202020204" pitchFamily="34" charset="0"/>
              </a:rPr>
              <a:t>Síguenos en /Facebook/</a:t>
            </a:r>
            <a:r>
              <a:rPr lang="es-CO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UdB</a:t>
            </a:r>
            <a:endParaRPr lang="es-CO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ángulo redondeado 64">
            <a:extLst>
              <a:ext uri="{FF2B5EF4-FFF2-40B4-BE49-F238E27FC236}">
                <a16:creationId xmlns:a16="http://schemas.microsoft.com/office/drawing/2014/main" id="{88A0DB56-1878-26F3-A806-E73B6936A90B}"/>
              </a:ext>
            </a:extLst>
          </p:cNvPr>
          <p:cNvSpPr/>
          <p:nvPr/>
        </p:nvSpPr>
        <p:spPr>
          <a:xfrm>
            <a:off x="3242335" y="7244626"/>
            <a:ext cx="5400189" cy="121887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000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sp>
        <p:nvSpPr>
          <p:cNvPr id="63" name="Rectángulo redondeado 62">
            <a:extLst>
              <a:ext uri="{FF2B5EF4-FFF2-40B4-BE49-F238E27FC236}">
                <a16:creationId xmlns:a16="http://schemas.microsoft.com/office/drawing/2014/main" id="{DFF08879-0429-5B02-62ED-4A038CEF00A8}"/>
              </a:ext>
            </a:extLst>
          </p:cNvPr>
          <p:cNvSpPr/>
          <p:nvPr/>
        </p:nvSpPr>
        <p:spPr>
          <a:xfrm>
            <a:off x="3242335" y="4495465"/>
            <a:ext cx="6062450" cy="1218878"/>
          </a:xfrm>
          <a:prstGeom prst="roundRect">
            <a:avLst/>
          </a:prstGeom>
          <a:solidFill>
            <a:srgbClr val="638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Arial" panose="020B0604020202020204" pitchFamily="34" charset="0"/>
                <a:cs typeface="Arial" panose="020B0604020202020204" pitchFamily="34" charset="0"/>
              </a:rPr>
              <a:t>Transmisión en Zoom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D9FE5A1-F5EF-CDE0-2E6B-48029325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316" y="839384"/>
            <a:ext cx="19409364" cy="1897430"/>
          </a:xfrm>
        </p:spPr>
        <p:txBody>
          <a:bodyPr>
            <a:normAutofit/>
          </a:bodyPr>
          <a:lstStyle/>
          <a:p>
            <a:r>
              <a:rPr lang="es-CO" sz="6600" b="1" dirty="0">
                <a:latin typeface="Arial" panose="020B0604020202020204" pitchFamily="34" charset="0"/>
                <a:cs typeface="Arial" panose="020B0604020202020204" pitchFamily="34" charset="0"/>
              </a:rPr>
              <a:t>Gráficos de Apoyo en Banners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087365B-8C77-4BE5-E8D3-B2F8CB381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7928" y="9949748"/>
            <a:ext cx="1537363" cy="154289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F3D906D-03DA-D8D8-F2BC-49833AAAB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0731" y="13055169"/>
            <a:ext cx="1256016" cy="126053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18519B3-E22F-CA57-57BE-39CD9E1F0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421" y="7163478"/>
            <a:ext cx="1376225" cy="138117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D9319C1-38B2-5668-38FE-AF9D8E983D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6646" y="7023715"/>
            <a:ext cx="1537362" cy="153736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8171D10-7D8A-1D6F-967D-37A68699EE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19405" y="10076501"/>
            <a:ext cx="1537362" cy="153736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6E54097-F3F2-D5E0-24E6-366D45C974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58666" y="10020642"/>
            <a:ext cx="1537363" cy="1542893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057C0C0B-9F48-6316-20E1-4169AF4318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40816" y="4252696"/>
            <a:ext cx="1494541" cy="1494541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BB1C44B2-D3CC-CDC2-B21D-C718942D82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0105" y="4341970"/>
            <a:ext cx="1494541" cy="1489184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6671FE19-3EA7-FAB2-ED1D-6396E9E64B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60522" y="10037101"/>
            <a:ext cx="1376225" cy="1381176"/>
          </a:xfrm>
          <a:prstGeom prst="rect">
            <a:avLst/>
          </a:prstGeom>
        </p:spPr>
      </p:pic>
      <p:sp>
        <p:nvSpPr>
          <p:cNvPr id="68" name="Rectángulo redondeado 67">
            <a:extLst>
              <a:ext uri="{FF2B5EF4-FFF2-40B4-BE49-F238E27FC236}">
                <a16:creationId xmlns:a16="http://schemas.microsoft.com/office/drawing/2014/main" id="{3489FB58-84E2-E4A8-8E1F-5E6D653AAB9E}"/>
              </a:ext>
            </a:extLst>
          </p:cNvPr>
          <p:cNvSpPr/>
          <p:nvPr/>
        </p:nvSpPr>
        <p:spPr>
          <a:xfrm>
            <a:off x="3516349" y="13075997"/>
            <a:ext cx="4933768" cy="1218878"/>
          </a:xfrm>
          <a:prstGeom prst="roundRect">
            <a:avLst/>
          </a:prstGeom>
          <a:solidFill>
            <a:srgbClr val="91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s-CO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programaUdB</a:t>
            </a:r>
            <a:endParaRPr lang="es-CO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tángulo redondeado 72">
            <a:extLst>
              <a:ext uri="{FF2B5EF4-FFF2-40B4-BE49-F238E27FC236}">
                <a16:creationId xmlns:a16="http://schemas.microsoft.com/office/drawing/2014/main" id="{0E144CB6-7DE6-AC22-22B6-6A9777D2DFCD}"/>
              </a:ext>
            </a:extLst>
          </p:cNvPr>
          <p:cNvSpPr/>
          <p:nvPr/>
        </p:nvSpPr>
        <p:spPr>
          <a:xfrm>
            <a:off x="13248945" y="4476211"/>
            <a:ext cx="7253229" cy="1218878"/>
          </a:xfrm>
          <a:prstGeom prst="roundRect">
            <a:avLst/>
          </a:prstGeom>
          <a:solidFill>
            <a:srgbClr val="5282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Arial" panose="020B0604020202020204" pitchFamily="34" charset="0"/>
                <a:cs typeface="Arial" panose="020B0604020202020204" pitchFamily="34" charset="0"/>
              </a:rPr>
              <a:t>Transmisión en Google </a:t>
            </a:r>
            <a:r>
              <a:rPr lang="es-CO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ángulo redondeado 74">
            <a:extLst>
              <a:ext uri="{FF2B5EF4-FFF2-40B4-BE49-F238E27FC236}">
                <a16:creationId xmlns:a16="http://schemas.microsoft.com/office/drawing/2014/main" id="{F8F287B8-1170-1560-2955-C9C422FCB340}"/>
              </a:ext>
            </a:extLst>
          </p:cNvPr>
          <p:cNvSpPr/>
          <p:nvPr/>
        </p:nvSpPr>
        <p:spPr>
          <a:xfrm>
            <a:off x="13248945" y="7190820"/>
            <a:ext cx="6467531" cy="1218878"/>
          </a:xfrm>
          <a:prstGeom prst="roundRect">
            <a:avLst/>
          </a:prstGeom>
          <a:solidFill>
            <a:srgbClr val="DB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Arial" panose="020B0604020202020204" pitchFamily="34" charset="0"/>
                <a:cs typeface="Arial" panose="020B0604020202020204" pitchFamily="34" charset="0"/>
              </a:rPr>
              <a:t>Transmisión por </a:t>
            </a:r>
            <a:r>
              <a:rPr lang="es-CO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endParaRPr lang="es-CO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9AD8013E-E570-4966-460E-E54E1B63A2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0264" y="17346829"/>
            <a:ext cx="1256017" cy="1256017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E83CA650-0830-E543-9B82-CC7044C61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948116" y="17346829"/>
            <a:ext cx="1256017" cy="125601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8C142F53-3524-221B-9A7B-4A69ACBA40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161538" y="17346829"/>
            <a:ext cx="1256017" cy="1256017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05AC0B99-503D-1D2A-716B-16A38A73D6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968866" y="17346829"/>
            <a:ext cx="1256017" cy="1256017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081E6853-5AEF-A500-9D5A-395FB5E651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27067" y="17346829"/>
            <a:ext cx="1256017" cy="1256017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EECA4BB1-11AA-F8AE-8778-8C70700AA42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60129" y="17346829"/>
            <a:ext cx="1256017" cy="125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15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8FBB4F9-8EEE-F357-3D3C-79CE3B90276A}"/>
              </a:ext>
            </a:extLst>
          </p:cNvPr>
          <p:cNvSpPr/>
          <p:nvPr/>
        </p:nvSpPr>
        <p:spPr>
          <a:xfrm>
            <a:off x="2829524" y="0"/>
            <a:ext cx="13324876" cy="10395388"/>
          </a:xfrm>
          <a:prstGeom prst="rect">
            <a:avLst/>
          </a:prstGeom>
          <a:solidFill>
            <a:srgbClr val="941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C4C55D5-43F2-96D4-B2AB-9E5C2E3928D5}"/>
              </a:ext>
            </a:extLst>
          </p:cNvPr>
          <p:cNvSpPr txBox="1"/>
          <p:nvPr/>
        </p:nvSpPr>
        <p:spPr>
          <a:xfrm>
            <a:off x="2829524" y="11266141"/>
            <a:ext cx="137312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/>
              <a:t>FACULTAD DE </a:t>
            </a:r>
          </a:p>
          <a:p>
            <a:r>
              <a:rPr lang="es-CO" sz="8000" b="1" dirty="0">
                <a:solidFill>
                  <a:srgbClr val="941980"/>
                </a:solidFill>
              </a:rPr>
              <a:t>CIENCIAS HUMANAS Y EDUCATIVAS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A03C28D-CAD5-1B37-3FB1-8A6B015B3B82}"/>
              </a:ext>
            </a:extLst>
          </p:cNvPr>
          <p:cNvSpPr txBox="1"/>
          <p:nvPr/>
        </p:nvSpPr>
        <p:spPr>
          <a:xfrm>
            <a:off x="3232219" y="8715870"/>
            <a:ext cx="7567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>
                <a:solidFill>
                  <a:schemeClr val="bg1"/>
                </a:solidFill>
              </a:rPr>
              <a:t>PLANTILLA PARA</a:t>
            </a:r>
          </a:p>
        </p:txBody>
      </p:sp>
    </p:spTree>
    <p:extLst>
      <p:ext uri="{BB962C8B-B14F-4D97-AF65-F5344CB8AC3E}">
        <p14:creationId xmlns:p14="http://schemas.microsoft.com/office/powerpoint/2010/main" val="1474151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0" y="0"/>
            <a:ext cx="21611618" cy="4604696"/>
          </a:xfrm>
          <a:prstGeom prst="rect">
            <a:avLst/>
          </a:prstGeom>
          <a:solidFill>
            <a:srgbClr val="941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25" t="299" r="1149" b="28139"/>
          <a:stretch/>
        </p:blipFill>
        <p:spPr>
          <a:xfrm>
            <a:off x="0" y="5959458"/>
            <a:ext cx="21611618" cy="11939223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1604" y="4844640"/>
            <a:ext cx="17924224" cy="1064957"/>
          </a:xfrm>
        </p:spPr>
        <p:txBody>
          <a:bodyPr/>
          <a:lstStyle/>
          <a:p>
            <a:r>
              <a:rPr lang="es-CO" sz="6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endParaRPr lang="es-CO" sz="6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9F00ABF4-BDC1-8E3B-8F76-59A498BC3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1045" y="18532191"/>
            <a:ext cx="12541301" cy="2458094"/>
          </a:xfrm>
          <a:prstGeom prst="rect">
            <a:avLst/>
          </a:prstGeom>
        </p:spPr>
      </p:pic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911304" y="18808395"/>
            <a:ext cx="7052825" cy="218189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</a:t>
            </a:r>
          </a:p>
          <a:p>
            <a:pPr algn="r">
              <a:lnSpc>
                <a:spcPct val="120000"/>
              </a:lnSpc>
            </a:pP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……. – División de ….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D9ECDF52-17E0-A855-E572-5FF43BF379EE}"/>
              </a:ext>
            </a:extLst>
          </p:cNvPr>
          <p:cNvSpPr txBox="1">
            <a:spLocks/>
          </p:cNvSpPr>
          <p:nvPr/>
        </p:nvSpPr>
        <p:spPr>
          <a:xfrm>
            <a:off x="1861100" y="959641"/>
            <a:ext cx="18326738" cy="27353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215999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17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9AC873A-69F6-6354-58EE-685F1A4F51F9}"/>
              </a:ext>
            </a:extLst>
          </p:cNvPr>
          <p:cNvSpPr/>
          <p:nvPr/>
        </p:nvSpPr>
        <p:spPr>
          <a:xfrm>
            <a:off x="8468583" y="15002632"/>
            <a:ext cx="5222553" cy="1279063"/>
          </a:xfrm>
          <a:prstGeom prst="rect">
            <a:avLst/>
          </a:prstGeom>
          <a:solidFill>
            <a:srgbClr val="941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/>
              <a:t>Entrada Libre</a:t>
            </a:r>
          </a:p>
        </p:txBody>
      </p:sp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id="{A4A4F3CE-57E4-0E49-26D0-FD6B6F65C25F}"/>
              </a:ext>
            </a:extLst>
          </p:cNvPr>
          <p:cNvSpPr/>
          <p:nvPr/>
        </p:nvSpPr>
        <p:spPr>
          <a:xfrm>
            <a:off x="15231131" y="15032725"/>
            <a:ext cx="5222554" cy="1218878"/>
          </a:xfrm>
          <a:prstGeom prst="roundRect">
            <a:avLst/>
          </a:prstGeom>
          <a:solidFill>
            <a:srgbClr val="638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latin typeface="Arial" panose="020B0604020202020204" pitchFamily="34" charset="0"/>
                <a:cs typeface="Arial" panose="020B0604020202020204" pitchFamily="34" charset="0"/>
              </a:rPr>
              <a:t>Plataforma </a:t>
            </a:r>
            <a:r>
              <a:rPr lang="es-CO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23E4DCAC-C7DA-954B-767E-691E988E9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44411" y="14529443"/>
            <a:ext cx="2233447" cy="222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00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385</TotalTime>
  <Words>828</Words>
  <Application>Microsoft Macintosh PowerPoint</Application>
  <PresentationFormat>Personalizado</PresentationFormat>
  <Paragraphs>148</Paragraphs>
  <Slides>15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Guía para publicar un banner en redes sociales</vt:lpstr>
      <vt:lpstr>Colores por Facultad para piezas gráficas</vt:lpstr>
      <vt:lpstr>Banner para Redes Sociales</vt:lpstr>
      <vt:lpstr>Gráficos de apoyo en banners</vt:lpstr>
      <vt:lpstr>Gráficos de Apoyo en Banners</vt:lpstr>
      <vt:lpstr>Presentación de PowerPoint</vt:lpstr>
      <vt:lpstr>Presentación de PowerPoint</vt:lpstr>
      <vt:lpstr>TÍTULO DEL EVENTO  TÍTULO DEL EVENTO</vt:lpstr>
      <vt:lpstr>TÍTULO DEL EVENTO  TÍTULO DEL EVENTO  TÍTULO DEL EVENTO </vt:lpstr>
      <vt:lpstr>TÍTULO DEL EVENTO  TÍTULO DEL EVENTO  TÍTULO DEL EVENTO </vt:lpstr>
      <vt:lpstr>TÍTULO DEL EVENTO  TÍTULO DEL EVENTO</vt:lpstr>
      <vt:lpstr>TÍTULO DEL EVENTO  TÍTULO DEL EVENTO TÍTULO DEL EVENTO</vt:lpstr>
      <vt:lpstr>Recuerde exportar  la imagen en JPEG  para publicar en redes sociales   Archivo/Exportar/Formato de Archivo/JPEG Tamaño de imagen Ancho 1500 x Alto 1500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Guía para publicar un banner en redes sociales</dc:title>
  <dc:creator>Diana Carolina Ortíz Ortíz</dc:creator>
  <cp:lastModifiedBy>Diana Carolina Ortíz Ortíz</cp:lastModifiedBy>
  <cp:revision>33</cp:revision>
  <dcterms:created xsi:type="dcterms:W3CDTF">2023-09-21T14:22:09Z</dcterms:created>
  <dcterms:modified xsi:type="dcterms:W3CDTF">2023-10-26T22:33:30Z</dcterms:modified>
</cp:coreProperties>
</file>