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17"/>
  </p:notesMasterIdLst>
  <p:sldIdLst>
    <p:sldId id="272" r:id="rId2"/>
    <p:sldId id="318" r:id="rId3"/>
    <p:sldId id="258" r:id="rId4"/>
    <p:sldId id="265" r:id="rId5"/>
    <p:sldId id="266" r:id="rId6"/>
    <p:sldId id="270" r:id="rId7"/>
    <p:sldId id="267" r:id="rId8"/>
    <p:sldId id="271" r:id="rId9"/>
    <p:sldId id="256" r:id="rId10"/>
    <p:sldId id="260" r:id="rId11"/>
    <p:sldId id="264" r:id="rId12"/>
    <p:sldId id="268" r:id="rId13"/>
    <p:sldId id="262" r:id="rId14"/>
    <p:sldId id="263" r:id="rId15"/>
    <p:sldId id="269" r:id="rId16"/>
  </p:sldIdLst>
  <p:sldSz cx="13716000" cy="243824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67AE"/>
    <a:srgbClr val="4676D3"/>
    <a:srgbClr val="4676ED"/>
    <a:srgbClr val="DB0000"/>
    <a:srgbClr val="5282F7"/>
    <a:srgbClr val="5FA950"/>
    <a:srgbClr val="9130A0"/>
    <a:srgbClr val="941A80"/>
    <a:srgbClr val="638AFA"/>
    <a:srgbClr val="D60A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14"/>
    <p:restoredTop sz="94707"/>
  </p:normalViewPr>
  <p:slideViewPr>
    <p:cSldViewPr snapToGrid="0">
      <p:cViewPr varScale="1">
        <p:scale>
          <a:sx n="45" d="100"/>
          <a:sy n="45" d="100"/>
        </p:scale>
        <p:origin x="4328" y="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598030-322A-054E-BF25-6E831F346274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560638" y="1143000"/>
            <a:ext cx="17367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AADE1A-02E4-B14D-9B26-143E38D8A85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09180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1pPr>
    <a:lvl2pPr marL="1234257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2pPr>
    <a:lvl3pPr marL="2468514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3pPr>
    <a:lvl4pPr marL="3702771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4pPr>
    <a:lvl5pPr marL="4937028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5pPr>
    <a:lvl6pPr marL="6171286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6pPr>
    <a:lvl7pPr marL="7405543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7pPr>
    <a:lvl8pPr marL="8639800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8pPr>
    <a:lvl9pPr marL="9874057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560638" y="1143000"/>
            <a:ext cx="1736725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25280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560638" y="1143000"/>
            <a:ext cx="1736725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87000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560638" y="1143000"/>
            <a:ext cx="1736725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292344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560638" y="1143000"/>
            <a:ext cx="1736725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61106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560638" y="1143000"/>
            <a:ext cx="1736725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10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622492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560638" y="1143000"/>
            <a:ext cx="1736725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11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016172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560638" y="1143000"/>
            <a:ext cx="1736725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12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489302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560638" y="1143000"/>
            <a:ext cx="1736725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13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030041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560638" y="1143000"/>
            <a:ext cx="1736725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14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40825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0" y="3990364"/>
            <a:ext cx="11658600" cy="8488692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12806412"/>
            <a:ext cx="10287000" cy="5886771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78402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69514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15513" y="1298138"/>
            <a:ext cx="2957513" cy="2066296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2976" y="1298138"/>
            <a:ext cx="8701088" cy="2066296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8759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89740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5832" y="6078678"/>
            <a:ext cx="11830050" cy="10142405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5832" y="16317034"/>
            <a:ext cx="11830050" cy="533365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32086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2975" y="6490689"/>
            <a:ext cx="5829300" cy="15470417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3725" y="6490689"/>
            <a:ext cx="5829300" cy="15470417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24339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761" y="1298143"/>
            <a:ext cx="11830050" cy="4712806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4763" y="5977080"/>
            <a:ext cx="5802510" cy="2929274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4763" y="8906353"/>
            <a:ext cx="5802510" cy="13099905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43725" y="5977080"/>
            <a:ext cx="5831087" cy="2929274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43725" y="8906353"/>
            <a:ext cx="5831087" cy="13099905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44285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55387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27985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762" y="1625494"/>
            <a:ext cx="4423767" cy="568923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31086" y="3510621"/>
            <a:ext cx="6943725" cy="17327317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4762" y="7314724"/>
            <a:ext cx="4423767" cy="13551431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00100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762" y="1625494"/>
            <a:ext cx="4423767" cy="568923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831086" y="3510621"/>
            <a:ext cx="6943725" cy="17327317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4762" y="7314724"/>
            <a:ext cx="4423767" cy="13551431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52877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2975" y="1298143"/>
            <a:ext cx="11830050" cy="47128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2975" y="6490689"/>
            <a:ext cx="11830050" cy="154704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42975" y="22598890"/>
            <a:ext cx="3086100" cy="12981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43425" y="22598890"/>
            <a:ext cx="4629150" cy="12981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86925" y="22598890"/>
            <a:ext cx="3086100" cy="12981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46405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3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8161591F-B613-2852-D9EE-49B583D43A11}"/>
              </a:ext>
            </a:extLst>
          </p:cNvPr>
          <p:cNvSpPr/>
          <p:nvPr/>
        </p:nvSpPr>
        <p:spPr>
          <a:xfrm>
            <a:off x="1089624" y="0"/>
            <a:ext cx="9730776" cy="12191206"/>
          </a:xfrm>
          <a:prstGeom prst="rect">
            <a:avLst/>
          </a:prstGeom>
          <a:solidFill>
            <a:srgbClr val="D822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rgbClr val="D8222A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06D9F09-B7D6-DA3D-31E9-20B03F705E87}"/>
              </a:ext>
            </a:extLst>
          </p:cNvPr>
          <p:cNvSpPr txBox="1"/>
          <p:nvPr/>
        </p:nvSpPr>
        <p:spPr>
          <a:xfrm>
            <a:off x="1089624" y="13290935"/>
            <a:ext cx="10149876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0" b="1" dirty="0">
                <a:latin typeface="Arial" panose="020B0604020202020204" pitchFamily="34" charset="0"/>
                <a:cs typeface="Arial" panose="020B0604020202020204" pitchFamily="34" charset="0"/>
              </a:rPr>
              <a:t>PUBLICAR UNA HISTORIA</a:t>
            </a:r>
          </a:p>
          <a:p>
            <a:r>
              <a:rPr lang="es-CO" sz="8000" b="1" dirty="0">
                <a:latin typeface="Arial" panose="020B0604020202020204" pitchFamily="34" charset="0"/>
                <a:cs typeface="Arial" panose="020B0604020202020204" pitchFamily="34" charset="0"/>
              </a:rPr>
              <a:t>EN REDES SOCIALES O UN ESTADO DE WHATSAPP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DC1D51A-8896-33D6-3DB2-B124B380D3C1}"/>
              </a:ext>
            </a:extLst>
          </p:cNvPr>
          <p:cNvSpPr txBox="1"/>
          <p:nvPr/>
        </p:nvSpPr>
        <p:spPr>
          <a:xfrm>
            <a:off x="1492319" y="8906933"/>
            <a:ext cx="1125380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PLANTILLA </a:t>
            </a:r>
          </a:p>
          <a:p>
            <a:r>
              <a:rPr lang="es-CO" sz="8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GUÍA PARA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779F536-5DF8-92C6-5D11-22BFB6013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193" y="1524000"/>
            <a:ext cx="9009890" cy="181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7756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B0B34DF-C05A-DC96-CA06-459FF4B7BA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45" r="-6" b="12623"/>
          <a:stretch/>
        </p:blipFill>
        <p:spPr>
          <a:xfrm>
            <a:off x="0" y="6768630"/>
            <a:ext cx="13716000" cy="7543609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EA72B9C4-5FD8-0C89-625E-B1979388DCBC}"/>
              </a:ext>
            </a:extLst>
          </p:cNvPr>
          <p:cNvSpPr/>
          <p:nvPr/>
        </p:nvSpPr>
        <p:spPr>
          <a:xfrm>
            <a:off x="-1" y="5349299"/>
            <a:ext cx="13716001" cy="1419331"/>
          </a:xfrm>
          <a:prstGeom prst="rect">
            <a:avLst/>
          </a:prstGeom>
          <a:solidFill>
            <a:srgbClr val="5067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32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0D0E512-2669-A2BD-876E-5B0FCB3DAFB3}"/>
              </a:ext>
            </a:extLst>
          </p:cNvPr>
          <p:cNvSpPr/>
          <p:nvPr/>
        </p:nvSpPr>
        <p:spPr>
          <a:xfrm>
            <a:off x="-2" y="15731570"/>
            <a:ext cx="13716001" cy="6644112"/>
          </a:xfrm>
          <a:prstGeom prst="rect">
            <a:avLst/>
          </a:prstGeom>
          <a:solidFill>
            <a:srgbClr val="5067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32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6BF0A96-1D6B-5D78-2DD0-6744EA10E9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5950" y="2560708"/>
            <a:ext cx="12164099" cy="2583115"/>
          </a:xfrm>
        </p:spPr>
        <p:txBody>
          <a:bodyPr>
            <a:normAutofit/>
          </a:bodyPr>
          <a:lstStyle/>
          <a:p>
            <a:r>
              <a:rPr lang="es-CO" sz="8000" b="1" dirty="0">
                <a:solidFill>
                  <a:srgbClr val="5067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8000" b="1" dirty="0">
                <a:solidFill>
                  <a:srgbClr val="5067A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8000" b="1" dirty="0">
                <a:solidFill>
                  <a:srgbClr val="5067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F01E074-1BE4-2A47-2100-6E0BDB08C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822" y="5652500"/>
            <a:ext cx="12101065" cy="1202166"/>
          </a:xfrm>
        </p:spPr>
        <p:txBody>
          <a:bodyPr>
            <a:normAutofit/>
          </a:bodyPr>
          <a:lstStyle/>
          <a:p>
            <a:pPr algn="r"/>
            <a:r>
              <a:rPr lang="es-CO" sz="4967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de mes del 20XX / X:00 p.m. / Lugar</a:t>
            </a:r>
          </a:p>
          <a:p>
            <a:pPr algn="l"/>
            <a:endParaRPr lang="es-CO" sz="4967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2687D8B5-8294-2973-2FA2-509E1B1B4166}"/>
              </a:ext>
            </a:extLst>
          </p:cNvPr>
          <p:cNvSpPr txBox="1">
            <a:spLocks/>
          </p:cNvSpPr>
          <p:nvPr/>
        </p:nvSpPr>
        <p:spPr>
          <a:xfrm>
            <a:off x="-4365434" y="19645316"/>
            <a:ext cx="9706593" cy="2470711"/>
          </a:xfrm>
          <a:prstGeom prst="rect">
            <a:avLst/>
          </a:prstGeom>
        </p:spPr>
        <p:txBody>
          <a:bodyPr vert="horz" lIns="103221" tIns="51611" rIns="103221" bIns="51611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312"/>
              </a:spcBef>
            </a:pPr>
            <a:endParaRPr lang="es-CO" sz="4064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2E86ED45-1767-22E4-7BD8-6283E54CDC84}"/>
              </a:ext>
            </a:extLst>
          </p:cNvPr>
          <p:cNvSpPr txBox="1">
            <a:spLocks/>
          </p:cNvSpPr>
          <p:nvPr/>
        </p:nvSpPr>
        <p:spPr>
          <a:xfrm>
            <a:off x="674822" y="22704899"/>
            <a:ext cx="12492358" cy="1419327"/>
          </a:xfrm>
          <a:prstGeom prst="rect">
            <a:avLst/>
          </a:prstGeom>
        </p:spPr>
        <p:txBody>
          <a:bodyPr vert="horz" lIns="103221" tIns="51611" rIns="103221" bIns="51611" rtlCol="0">
            <a:normAutofit lnSpcReduction="100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49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Organiza: </a:t>
            </a:r>
            <a:r>
              <a:rPr lang="es-CO" sz="4967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Facultad de – Programa de ….. – División de….</a:t>
            </a:r>
            <a:endParaRPr lang="es-CO" sz="4967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D4025EA7-05F5-AB73-F2C2-12587CFB017B}"/>
              </a:ext>
            </a:extLst>
          </p:cNvPr>
          <p:cNvSpPr txBox="1">
            <a:spLocks/>
          </p:cNvSpPr>
          <p:nvPr/>
        </p:nvSpPr>
        <p:spPr>
          <a:xfrm>
            <a:off x="813348" y="19775143"/>
            <a:ext cx="12288012" cy="2470711"/>
          </a:xfrm>
          <a:prstGeom prst="rect">
            <a:avLst/>
          </a:prstGeom>
        </p:spPr>
        <p:txBody>
          <a:bodyPr vert="horz" lIns="103221" tIns="51611" rIns="103221" bIns="51611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312"/>
              </a:spcBef>
            </a:pPr>
            <a:r>
              <a:rPr lang="es-CO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Mayor Información:</a:t>
            </a:r>
          </a:p>
          <a:p>
            <a:pPr>
              <a:lnSpc>
                <a:spcPct val="100000"/>
              </a:lnSpc>
              <a:spcBef>
                <a:spcPts val="1312"/>
              </a:spcBef>
            </a:pPr>
            <a:r>
              <a:rPr lang="es-CO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Tel: 6087450000 Ext. XXXX</a:t>
            </a:r>
          </a:p>
          <a:p>
            <a:pPr>
              <a:lnSpc>
                <a:spcPct val="100000"/>
              </a:lnSpc>
              <a:spcBef>
                <a:spcPts val="1312"/>
              </a:spcBef>
            </a:pPr>
            <a:r>
              <a:rPr lang="es-CO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XXX@uniboyaca.edu.co</a:t>
            </a:r>
            <a:endParaRPr lang="es-CO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F9B2A89F-DA27-25F3-5C0D-2C013A44B28B}"/>
              </a:ext>
            </a:extLst>
          </p:cNvPr>
          <p:cNvSpPr/>
          <p:nvPr/>
        </p:nvSpPr>
        <p:spPr>
          <a:xfrm>
            <a:off x="4968410" y="16369685"/>
            <a:ext cx="51609" cy="24707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32"/>
          </a:p>
        </p:txBody>
      </p:sp>
      <p:sp>
        <p:nvSpPr>
          <p:cNvPr id="17" name="Subtítulo 2">
            <a:extLst>
              <a:ext uri="{FF2B5EF4-FFF2-40B4-BE49-F238E27FC236}">
                <a16:creationId xmlns:a16="http://schemas.microsoft.com/office/drawing/2014/main" id="{2B97B9A0-4EB5-AFBD-2F1F-D053B5E32D42}"/>
              </a:ext>
            </a:extLst>
          </p:cNvPr>
          <p:cNvSpPr txBox="1">
            <a:spLocks/>
          </p:cNvSpPr>
          <p:nvPr/>
        </p:nvSpPr>
        <p:spPr>
          <a:xfrm>
            <a:off x="5595370" y="16160606"/>
            <a:ext cx="7774778" cy="2827265"/>
          </a:xfrm>
          <a:prstGeom prst="rect">
            <a:avLst/>
          </a:prstGeom>
        </p:spPr>
        <p:txBody>
          <a:bodyPr vert="horz" lIns="103221" tIns="51611" rIns="103221" bIns="51611" rtlCol="0">
            <a:normAutofit fontScale="925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  <a:spcBef>
                <a:spcPts val="1312"/>
              </a:spcBef>
            </a:pPr>
            <a:r>
              <a:rPr lang="es-CO" sz="49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Inscripciones Abiertas: </a:t>
            </a:r>
          </a:p>
          <a:p>
            <a:pPr algn="l">
              <a:lnSpc>
                <a:spcPct val="120000"/>
              </a:lnSpc>
              <a:spcBef>
                <a:spcPts val="1312"/>
              </a:spcBef>
            </a:pPr>
            <a:r>
              <a:rPr lang="es-CO" sz="45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Desde el XX de mes del 20XX </a:t>
            </a:r>
          </a:p>
          <a:p>
            <a:pPr algn="l">
              <a:lnSpc>
                <a:spcPct val="120000"/>
              </a:lnSpc>
              <a:spcBef>
                <a:spcPts val="1312"/>
              </a:spcBef>
            </a:pPr>
            <a:r>
              <a:rPr lang="es-CO" sz="45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hasta el el XX de mes del 20XX</a:t>
            </a:r>
          </a:p>
        </p:txBody>
      </p:sp>
      <p:sp>
        <p:nvSpPr>
          <p:cNvPr id="18" name="Subtítulo 2">
            <a:extLst>
              <a:ext uri="{FF2B5EF4-FFF2-40B4-BE49-F238E27FC236}">
                <a16:creationId xmlns:a16="http://schemas.microsoft.com/office/drawing/2014/main" id="{F52F36C5-2E5A-C353-AEFB-5A91D27931C6}"/>
              </a:ext>
            </a:extLst>
          </p:cNvPr>
          <p:cNvSpPr txBox="1">
            <a:spLocks/>
          </p:cNvSpPr>
          <p:nvPr/>
        </p:nvSpPr>
        <p:spPr>
          <a:xfrm>
            <a:off x="358683" y="16338884"/>
            <a:ext cx="5017419" cy="2470711"/>
          </a:xfrm>
          <a:prstGeom prst="rect">
            <a:avLst/>
          </a:prstGeom>
        </p:spPr>
        <p:txBody>
          <a:bodyPr vert="horz" lIns="103221" tIns="51611" rIns="103221" bIns="51611" rtlCol="0">
            <a:normAutofit lnSpcReduction="100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312"/>
              </a:spcBef>
            </a:pPr>
            <a:r>
              <a:rPr lang="es-CO" sz="49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</a:t>
            </a:r>
          </a:p>
          <a:p>
            <a:pPr>
              <a:lnSpc>
                <a:spcPct val="100000"/>
              </a:lnSpc>
              <a:spcBef>
                <a:spcPts val="1312"/>
              </a:spcBef>
            </a:pPr>
            <a:r>
              <a:rPr lang="es-CO" sz="45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  <a:p>
            <a:pPr>
              <a:lnSpc>
                <a:spcPct val="100000"/>
              </a:lnSpc>
              <a:spcBef>
                <a:spcPts val="1312"/>
              </a:spcBef>
            </a:pPr>
            <a:r>
              <a:rPr lang="es-CO" sz="45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672505F1-ED66-DF20-E3A1-0A9BA0CC8704}"/>
              </a:ext>
            </a:extLst>
          </p:cNvPr>
          <p:cNvSpPr/>
          <p:nvPr/>
        </p:nvSpPr>
        <p:spPr>
          <a:xfrm>
            <a:off x="410292" y="14539286"/>
            <a:ext cx="13305707" cy="8630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967" b="1" dirty="0">
                <a:solidFill>
                  <a:srgbClr val="5067AE"/>
                </a:solidFill>
              </a:rPr>
              <a:t>Dirigido a: Investigadores, estudiantes, docentes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02A55701-9DAD-6FC5-57D8-A22C24941A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348" y="87752"/>
            <a:ext cx="12446532" cy="2439519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A2E3D163-7FB7-6D21-588D-BAD57CEEB0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6886" y="12032697"/>
            <a:ext cx="1944043" cy="1944043"/>
          </a:xfrm>
          <a:prstGeom prst="rect">
            <a:avLst/>
          </a:prstGeom>
        </p:spPr>
      </p:pic>
      <p:sp>
        <p:nvSpPr>
          <p:cNvPr id="24" name="Rectángulo redondeado 23">
            <a:extLst>
              <a:ext uri="{FF2B5EF4-FFF2-40B4-BE49-F238E27FC236}">
                <a16:creationId xmlns:a16="http://schemas.microsoft.com/office/drawing/2014/main" id="{011FA3E3-49E1-4F17-453E-392B864F6042}"/>
              </a:ext>
            </a:extLst>
          </p:cNvPr>
          <p:cNvSpPr/>
          <p:nvPr/>
        </p:nvSpPr>
        <p:spPr>
          <a:xfrm>
            <a:off x="5699276" y="12284575"/>
            <a:ext cx="7606430" cy="13759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4000" b="1" dirty="0">
                <a:solidFill>
                  <a:srgbClr val="4F67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Transmisión en Google </a:t>
            </a:r>
            <a:r>
              <a:rPr lang="es-CO" sz="4000" b="1" dirty="0" err="1">
                <a:solidFill>
                  <a:srgbClr val="4F67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</a:t>
            </a:r>
            <a:endParaRPr lang="es-CO" sz="4000" b="1" dirty="0">
              <a:solidFill>
                <a:srgbClr val="4F67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2041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B0B34DF-C05A-DC96-CA06-459FF4B7BA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37" t="1740" r="417" b="2896"/>
          <a:stretch/>
        </p:blipFill>
        <p:spPr>
          <a:xfrm>
            <a:off x="0" y="6108124"/>
            <a:ext cx="13781091" cy="9947323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EA72B9C4-5FD8-0C89-625E-B1979388DCBC}"/>
              </a:ext>
            </a:extLst>
          </p:cNvPr>
          <p:cNvSpPr/>
          <p:nvPr/>
        </p:nvSpPr>
        <p:spPr>
          <a:xfrm>
            <a:off x="0" y="3999747"/>
            <a:ext cx="13781091" cy="2209819"/>
          </a:xfrm>
          <a:prstGeom prst="rect">
            <a:avLst/>
          </a:prstGeom>
          <a:solidFill>
            <a:srgbClr val="5067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32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0D0E512-2669-A2BD-876E-5B0FCB3DAFB3}"/>
              </a:ext>
            </a:extLst>
          </p:cNvPr>
          <p:cNvSpPr/>
          <p:nvPr/>
        </p:nvSpPr>
        <p:spPr>
          <a:xfrm>
            <a:off x="-1" y="20412304"/>
            <a:ext cx="13781091" cy="3970110"/>
          </a:xfrm>
          <a:prstGeom prst="rect">
            <a:avLst/>
          </a:prstGeom>
          <a:solidFill>
            <a:srgbClr val="5067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32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6BF0A96-1D6B-5D78-2DD0-6744EA10E9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0769" y="167796"/>
            <a:ext cx="12555415" cy="3760764"/>
          </a:xfrm>
        </p:spPr>
        <p:txBody>
          <a:bodyPr>
            <a:normAutofit/>
          </a:bodyPr>
          <a:lstStyle/>
          <a:p>
            <a:r>
              <a:rPr lang="es-CO" sz="7200" b="1" dirty="0">
                <a:solidFill>
                  <a:srgbClr val="5067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7200" b="1" dirty="0">
                <a:solidFill>
                  <a:srgbClr val="5067A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7200" b="1" dirty="0">
                <a:solidFill>
                  <a:srgbClr val="5067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7200" b="1" dirty="0">
                <a:solidFill>
                  <a:srgbClr val="5067A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7200" b="1" dirty="0">
                <a:solidFill>
                  <a:srgbClr val="5067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F01E074-1BE4-2A47-2100-6E0BDB08C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9815" y="4375328"/>
            <a:ext cx="12555415" cy="1991606"/>
          </a:xfrm>
        </p:spPr>
        <p:txBody>
          <a:bodyPr>
            <a:normAutofit/>
          </a:bodyPr>
          <a:lstStyle/>
          <a:p>
            <a:r>
              <a:rPr lang="es-CO" sz="4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de mes del 20XX / X:00 p.m. </a:t>
            </a:r>
          </a:p>
          <a:p>
            <a:r>
              <a:rPr lang="es-CO" sz="4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Lugar</a:t>
            </a:r>
          </a:p>
          <a:p>
            <a:pPr algn="l"/>
            <a:endParaRPr lang="es-CO" sz="4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2E86ED45-1767-22E4-7BD8-6283E54CDC84}"/>
              </a:ext>
            </a:extLst>
          </p:cNvPr>
          <p:cNvSpPr txBox="1">
            <a:spLocks/>
          </p:cNvSpPr>
          <p:nvPr/>
        </p:nvSpPr>
        <p:spPr>
          <a:xfrm>
            <a:off x="1998017" y="20787560"/>
            <a:ext cx="10209924" cy="1308524"/>
          </a:xfrm>
          <a:prstGeom prst="rect">
            <a:avLst/>
          </a:prstGeom>
        </p:spPr>
        <p:txBody>
          <a:bodyPr vert="horz" lIns="103221" tIns="51611" rIns="103221" bIns="51611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4064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Organiza: </a:t>
            </a:r>
            <a:r>
              <a:rPr lang="es-CO" sz="4064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Facultad de – Programa de …. – División ….</a:t>
            </a:r>
            <a:endParaRPr lang="es-CO" sz="4064" dirty="0">
              <a:solidFill>
                <a:schemeClr val="bg1"/>
              </a:solidFill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672505F1-ED66-DF20-E3A1-0A9BA0CC8704}"/>
              </a:ext>
            </a:extLst>
          </p:cNvPr>
          <p:cNvSpPr/>
          <p:nvPr/>
        </p:nvSpPr>
        <p:spPr>
          <a:xfrm>
            <a:off x="861910" y="6549119"/>
            <a:ext cx="5495415" cy="1906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967" b="1" dirty="0">
                <a:solidFill>
                  <a:srgbClr val="5067AE"/>
                </a:solidFill>
              </a:rPr>
              <a:t>Frase, Slogan u otro texto alternativo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A727552-A4FE-4361-F4F2-BE566DC0E2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363" y="21608179"/>
            <a:ext cx="12715637" cy="2560081"/>
          </a:xfrm>
          <a:prstGeom prst="rect">
            <a:avLst/>
          </a:prstGeom>
        </p:spPr>
      </p:pic>
      <p:sp>
        <p:nvSpPr>
          <p:cNvPr id="14" name="Subtítulo 2">
            <a:extLst>
              <a:ext uri="{FF2B5EF4-FFF2-40B4-BE49-F238E27FC236}">
                <a16:creationId xmlns:a16="http://schemas.microsoft.com/office/drawing/2014/main" id="{F09890F8-0446-6D4A-9941-41C54AC57AE3}"/>
              </a:ext>
            </a:extLst>
          </p:cNvPr>
          <p:cNvSpPr txBox="1">
            <a:spLocks/>
          </p:cNvSpPr>
          <p:nvPr/>
        </p:nvSpPr>
        <p:spPr>
          <a:xfrm>
            <a:off x="-4781341" y="17725188"/>
            <a:ext cx="9706593" cy="2470711"/>
          </a:xfrm>
          <a:prstGeom prst="rect">
            <a:avLst/>
          </a:prstGeom>
        </p:spPr>
        <p:txBody>
          <a:bodyPr vert="horz" lIns="103221" tIns="51611" rIns="103221" bIns="51611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312"/>
              </a:spcBef>
            </a:pPr>
            <a:endParaRPr lang="es-CO" sz="4064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25DA250E-39ED-CC5B-9745-AAE47365504C}"/>
              </a:ext>
            </a:extLst>
          </p:cNvPr>
          <p:cNvSpPr/>
          <p:nvPr/>
        </p:nvSpPr>
        <p:spPr>
          <a:xfrm>
            <a:off x="6826636" y="16343955"/>
            <a:ext cx="72318" cy="3752943"/>
          </a:xfrm>
          <a:prstGeom prst="rect">
            <a:avLst/>
          </a:prstGeom>
          <a:solidFill>
            <a:srgbClr val="5067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32"/>
          </a:p>
        </p:txBody>
      </p:sp>
      <p:sp>
        <p:nvSpPr>
          <p:cNvPr id="21" name="Subtítulo 2">
            <a:extLst>
              <a:ext uri="{FF2B5EF4-FFF2-40B4-BE49-F238E27FC236}">
                <a16:creationId xmlns:a16="http://schemas.microsoft.com/office/drawing/2014/main" id="{52B8DEB6-111E-56D6-6EBA-A4330F287920}"/>
              </a:ext>
            </a:extLst>
          </p:cNvPr>
          <p:cNvSpPr txBox="1">
            <a:spLocks/>
          </p:cNvSpPr>
          <p:nvPr/>
        </p:nvSpPr>
        <p:spPr>
          <a:xfrm>
            <a:off x="7332422" y="16340746"/>
            <a:ext cx="5823762" cy="855753"/>
          </a:xfrm>
          <a:prstGeom prst="rect">
            <a:avLst/>
          </a:prstGeom>
        </p:spPr>
        <p:txBody>
          <a:bodyPr vert="horz" lIns="103221" tIns="51611" rIns="103221" bIns="51611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312"/>
              </a:spcBef>
            </a:pPr>
            <a:r>
              <a:rPr lang="es-CO" sz="4515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Mayor Información:</a:t>
            </a:r>
          </a:p>
        </p:txBody>
      </p:sp>
      <p:sp>
        <p:nvSpPr>
          <p:cNvPr id="23" name="Subtítulo 2">
            <a:extLst>
              <a:ext uri="{FF2B5EF4-FFF2-40B4-BE49-F238E27FC236}">
                <a16:creationId xmlns:a16="http://schemas.microsoft.com/office/drawing/2014/main" id="{3EC9D0AE-B386-10A7-CF10-278283E28D3C}"/>
              </a:ext>
            </a:extLst>
          </p:cNvPr>
          <p:cNvSpPr txBox="1">
            <a:spLocks/>
          </p:cNvSpPr>
          <p:nvPr/>
        </p:nvSpPr>
        <p:spPr>
          <a:xfrm>
            <a:off x="641724" y="16786226"/>
            <a:ext cx="5495414" cy="3493552"/>
          </a:xfrm>
          <a:prstGeom prst="rect">
            <a:avLst/>
          </a:prstGeom>
        </p:spPr>
        <p:txBody>
          <a:bodyPr vert="horz" lIns="103221" tIns="51611" rIns="103221" bIns="51611" rtlCol="0">
            <a:normAutofit fontScale="85000" lnSpcReduction="200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312"/>
              </a:spcBef>
            </a:pPr>
            <a:r>
              <a:rPr lang="es-CO" sz="4967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Inscripciones Abiertas: </a:t>
            </a:r>
          </a:p>
          <a:p>
            <a:pPr algn="l">
              <a:lnSpc>
                <a:spcPct val="100000"/>
              </a:lnSpc>
              <a:spcBef>
                <a:spcPts val="1312"/>
              </a:spcBef>
            </a:pPr>
            <a:r>
              <a:rPr lang="es-CO" sz="4515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Desde el XX de mes del 20XX </a:t>
            </a:r>
          </a:p>
          <a:p>
            <a:pPr algn="l">
              <a:lnSpc>
                <a:spcPct val="100000"/>
              </a:lnSpc>
              <a:spcBef>
                <a:spcPts val="1312"/>
              </a:spcBef>
            </a:pPr>
            <a:r>
              <a:rPr lang="es-CO" sz="4515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hasta el el XX de mes del 20XX</a:t>
            </a: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02AC15EC-8A97-F8FC-5085-2D216DBF14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2979" y="13459567"/>
            <a:ext cx="1929871" cy="1936813"/>
          </a:xfrm>
          <a:prstGeom prst="rect">
            <a:avLst/>
          </a:prstGeom>
        </p:spPr>
      </p:pic>
      <p:sp>
        <p:nvSpPr>
          <p:cNvPr id="28" name="Rectángulo redondeado 27">
            <a:extLst>
              <a:ext uri="{FF2B5EF4-FFF2-40B4-BE49-F238E27FC236}">
                <a16:creationId xmlns:a16="http://schemas.microsoft.com/office/drawing/2014/main" id="{7A5BA2C0-3628-42E5-DF3F-5EDC08ADFF9B}"/>
              </a:ext>
            </a:extLst>
          </p:cNvPr>
          <p:cNvSpPr/>
          <p:nvPr/>
        </p:nvSpPr>
        <p:spPr>
          <a:xfrm>
            <a:off x="9222422" y="14066504"/>
            <a:ext cx="4000698" cy="1056993"/>
          </a:xfrm>
          <a:prstGeom prst="roundRect">
            <a:avLst/>
          </a:prstGeom>
          <a:solidFill>
            <a:srgbClr val="91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4967" b="1" dirty="0"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s-CO" sz="4967" b="1" dirty="0" err="1">
                <a:latin typeface="Arial" panose="020B0604020202020204" pitchFamily="34" charset="0"/>
                <a:cs typeface="Arial" panose="020B0604020202020204" pitchFamily="34" charset="0"/>
              </a:rPr>
              <a:t>títuloUdB</a:t>
            </a:r>
            <a:endParaRPr lang="es-CO" sz="4967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ángulo redondeado 28">
            <a:extLst>
              <a:ext uri="{FF2B5EF4-FFF2-40B4-BE49-F238E27FC236}">
                <a16:creationId xmlns:a16="http://schemas.microsoft.com/office/drawing/2014/main" id="{DE66E9C7-E3F6-FD96-3DF1-1464CABE56BA}"/>
              </a:ext>
            </a:extLst>
          </p:cNvPr>
          <p:cNvSpPr/>
          <p:nvPr/>
        </p:nvSpPr>
        <p:spPr>
          <a:xfrm>
            <a:off x="8460480" y="17514747"/>
            <a:ext cx="4382955" cy="94080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400" b="1" dirty="0">
                <a:latin typeface="Arial" panose="020B0604020202020204" pitchFamily="34" charset="0"/>
                <a:cs typeface="Arial" panose="020B0604020202020204" pitchFamily="34" charset="0"/>
              </a:rPr>
              <a:t>300 000 000</a:t>
            </a: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5D2C519B-2E6D-70BA-C84B-6FB90B1551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9026" y="17441926"/>
            <a:ext cx="967711" cy="971192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CA97E3E7-A106-6980-CEE7-D0BDF960A2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6161" y="18865662"/>
            <a:ext cx="971192" cy="971192"/>
          </a:xfrm>
          <a:prstGeom prst="rect">
            <a:avLst/>
          </a:prstGeom>
        </p:spPr>
      </p:pic>
      <p:sp>
        <p:nvSpPr>
          <p:cNvPr id="32" name="Rectángulo redondeado 31">
            <a:extLst>
              <a:ext uri="{FF2B5EF4-FFF2-40B4-BE49-F238E27FC236}">
                <a16:creationId xmlns:a16="http://schemas.microsoft.com/office/drawing/2014/main" id="{80A3532F-1008-9995-6994-FEE6C7318729}"/>
              </a:ext>
            </a:extLst>
          </p:cNvPr>
          <p:cNvSpPr/>
          <p:nvPr/>
        </p:nvSpPr>
        <p:spPr>
          <a:xfrm>
            <a:off x="8460480" y="18852904"/>
            <a:ext cx="4382955" cy="940807"/>
          </a:xfrm>
          <a:prstGeom prst="roundRect">
            <a:avLst/>
          </a:prstGeom>
          <a:solidFill>
            <a:srgbClr val="4F67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texto@uniboyaca.edu.co</a:t>
            </a:r>
            <a:endParaRPr lang="es-CO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7966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B0B34DF-C05A-DC96-CA06-459FF4B7BA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303" r="21418" b="22387"/>
          <a:stretch/>
        </p:blipFill>
        <p:spPr>
          <a:xfrm>
            <a:off x="0" y="6152737"/>
            <a:ext cx="13716000" cy="8992912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FDB93F9E-D41C-D73E-5148-D468E1433BD0}"/>
              </a:ext>
            </a:extLst>
          </p:cNvPr>
          <p:cNvSpPr/>
          <p:nvPr/>
        </p:nvSpPr>
        <p:spPr>
          <a:xfrm>
            <a:off x="0" y="0"/>
            <a:ext cx="13716000" cy="5376838"/>
          </a:xfrm>
          <a:prstGeom prst="rect">
            <a:avLst/>
          </a:prstGeom>
          <a:solidFill>
            <a:srgbClr val="5067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32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EA72B9C4-5FD8-0C89-625E-B1979388DCBC}"/>
              </a:ext>
            </a:extLst>
          </p:cNvPr>
          <p:cNvSpPr/>
          <p:nvPr/>
        </p:nvSpPr>
        <p:spPr>
          <a:xfrm>
            <a:off x="0" y="15103630"/>
            <a:ext cx="13716000" cy="1419331"/>
          </a:xfrm>
          <a:prstGeom prst="rect">
            <a:avLst/>
          </a:prstGeom>
          <a:solidFill>
            <a:srgbClr val="5067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800" dirty="0">
                <a:solidFill>
                  <a:schemeClr val="bg1"/>
                </a:solidFill>
              </a:rPr>
              <a:t>Frase, slogan o texto alternativo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0D0E512-2669-A2BD-876E-5B0FCB3DAFB3}"/>
              </a:ext>
            </a:extLst>
          </p:cNvPr>
          <p:cNvSpPr/>
          <p:nvPr/>
        </p:nvSpPr>
        <p:spPr>
          <a:xfrm>
            <a:off x="-1" y="20992705"/>
            <a:ext cx="13716001" cy="3389709"/>
          </a:xfrm>
          <a:prstGeom prst="rect">
            <a:avLst/>
          </a:prstGeom>
          <a:solidFill>
            <a:srgbClr val="5067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32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6BF0A96-1D6B-5D78-2DD0-6744EA10E9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5225" y="885463"/>
            <a:ext cx="12086504" cy="3689981"/>
          </a:xfrm>
        </p:spPr>
        <p:txBody>
          <a:bodyPr>
            <a:normAutofit/>
          </a:bodyPr>
          <a:lstStyle/>
          <a:p>
            <a:r>
              <a:rPr lang="es-CO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672505F1-ED66-DF20-E3A1-0A9BA0CC8704}"/>
              </a:ext>
            </a:extLst>
          </p:cNvPr>
          <p:cNvSpPr/>
          <p:nvPr/>
        </p:nvSpPr>
        <p:spPr>
          <a:xfrm>
            <a:off x="0" y="5358367"/>
            <a:ext cx="13716000" cy="1203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4967" i="1" dirty="0">
              <a:solidFill>
                <a:srgbClr val="4676D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O" sz="4967" i="1" dirty="0">
                <a:solidFill>
                  <a:srgbClr val="4676D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de mes del 20XX / X:00 p.m. / Lugar</a:t>
            </a:r>
          </a:p>
          <a:p>
            <a:pPr algn="ctr"/>
            <a:endParaRPr lang="es-CO" sz="4967" dirty="0">
              <a:solidFill>
                <a:srgbClr val="4676D3"/>
              </a:solidFill>
            </a:endParaRPr>
          </a:p>
        </p:txBody>
      </p:sp>
      <p:sp>
        <p:nvSpPr>
          <p:cNvPr id="14" name="Subtítulo 2">
            <a:extLst>
              <a:ext uri="{FF2B5EF4-FFF2-40B4-BE49-F238E27FC236}">
                <a16:creationId xmlns:a16="http://schemas.microsoft.com/office/drawing/2014/main" id="{F09890F8-0446-6D4A-9941-41C54AC57AE3}"/>
              </a:ext>
            </a:extLst>
          </p:cNvPr>
          <p:cNvSpPr txBox="1">
            <a:spLocks/>
          </p:cNvSpPr>
          <p:nvPr/>
        </p:nvSpPr>
        <p:spPr>
          <a:xfrm>
            <a:off x="-4781341" y="17725188"/>
            <a:ext cx="9706593" cy="2470711"/>
          </a:xfrm>
          <a:prstGeom prst="rect">
            <a:avLst/>
          </a:prstGeom>
        </p:spPr>
        <p:txBody>
          <a:bodyPr vert="horz" lIns="103221" tIns="51611" rIns="103221" bIns="51611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312"/>
              </a:spcBef>
            </a:pPr>
            <a:endParaRPr lang="es-CO" sz="4064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Subtítulo 2">
            <a:extLst>
              <a:ext uri="{FF2B5EF4-FFF2-40B4-BE49-F238E27FC236}">
                <a16:creationId xmlns:a16="http://schemas.microsoft.com/office/drawing/2014/main" id="{3EC9D0AE-B386-10A7-CF10-278283E28D3C}"/>
              </a:ext>
            </a:extLst>
          </p:cNvPr>
          <p:cNvSpPr txBox="1">
            <a:spLocks/>
          </p:cNvSpPr>
          <p:nvPr/>
        </p:nvSpPr>
        <p:spPr>
          <a:xfrm>
            <a:off x="835225" y="17141580"/>
            <a:ext cx="5744975" cy="3054319"/>
          </a:xfrm>
          <a:prstGeom prst="rect">
            <a:avLst/>
          </a:prstGeom>
        </p:spPr>
        <p:txBody>
          <a:bodyPr vert="horz" lIns="103221" tIns="51611" rIns="103221" bIns="51611" rtlCol="0">
            <a:normAutofit fontScale="77500" lnSpcReduction="200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312"/>
              </a:spcBef>
            </a:pPr>
            <a:r>
              <a:rPr lang="es-CO" sz="4967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Inscripciones Abiertas: </a:t>
            </a:r>
          </a:p>
          <a:p>
            <a:pPr algn="l">
              <a:lnSpc>
                <a:spcPct val="100000"/>
              </a:lnSpc>
              <a:spcBef>
                <a:spcPts val="1312"/>
              </a:spcBef>
            </a:pPr>
            <a:r>
              <a:rPr lang="es-CO" sz="4515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Desde el XX de mes del 20XX </a:t>
            </a:r>
          </a:p>
          <a:p>
            <a:pPr algn="l">
              <a:lnSpc>
                <a:spcPct val="100000"/>
              </a:lnSpc>
              <a:spcBef>
                <a:spcPts val="1312"/>
              </a:spcBef>
            </a:pPr>
            <a:r>
              <a:rPr lang="es-CO" sz="4515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hasta el el XX de mes del 20XX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CDE109E-94C9-396C-F1D6-3D2C53A99E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0136" y="21257413"/>
            <a:ext cx="11664910" cy="2838143"/>
          </a:xfrm>
          <a:prstGeom prst="rect">
            <a:avLst/>
          </a:prstGeom>
        </p:spPr>
      </p:pic>
      <p:sp>
        <p:nvSpPr>
          <p:cNvPr id="12" name="Rectángulo redondeado 11">
            <a:extLst>
              <a:ext uri="{FF2B5EF4-FFF2-40B4-BE49-F238E27FC236}">
                <a16:creationId xmlns:a16="http://schemas.microsoft.com/office/drawing/2014/main" id="{219FFFA6-6ABB-1CF2-0ABE-1631058B4BA3}"/>
              </a:ext>
            </a:extLst>
          </p:cNvPr>
          <p:cNvSpPr/>
          <p:nvPr/>
        </p:nvSpPr>
        <p:spPr>
          <a:xfrm>
            <a:off x="5836111" y="13210514"/>
            <a:ext cx="7443710" cy="1375919"/>
          </a:xfrm>
          <a:prstGeom prst="roundRect">
            <a:avLst/>
          </a:prstGeom>
          <a:solidFill>
            <a:srgbClr val="4676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4064" b="1" dirty="0">
                <a:latin typeface="Arial" panose="020B0604020202020204" pitchFamily="34" charset="0"/>
                <a:cs typeface="Arial" panose="020B0604020202020204" pitchFamily="34" charset="0"/>
              </a:rPr>
              <a:t>Síguenos en /Facebook/</a:t>
            </a:r>
            <a:r>
              <a:rPr lang="es-CO" sz="4064" b="1" dirty="0" err="1">
                <a:latin typeface="Arial" panose="020B0604020202020204" pitchFamily="34" charset="0"/>
                <a:cs typeface="Arial" panose="020B0604020202020204" pitchFamily="34" charset="0"/>
              </a:rPr>
              <a:t>UdB</a:t>
            </a:r>
            <a:endParaRPr lang="es-CO" sz="4064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207221CD-9DD1-B0B7-0CD7-70F698C809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0249" y="12976512"/>
            <a:ext cx="1719574" cy="1725759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132BAE09-F162-C07E-A465-C90F22F98EA0}"/>
              </a:ext>
            </a:extLst>
          </p:cNvPr>
          <p:cNvSpPr/>
          <p:nvPr/>
        </p:nvSpPr>
        <p:spPr>
          <a:xfrm>
            <a:off x="6950273" y="16842412"/>
            <a:ext cx="72318" cy="3752943"/>
          </a:xfrm>
          <a:prstGeom prst="rect">
            <a:avLst/>
          </a:prstGeom>
          <a:solidFill>
            <a:srgbClr val="5067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32"/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A7474A51-DD91-C54A-2460-D048A65240D5}"/>
              </a:ext>
            </a:extLst>
          </p:cNvPr>
          <p:cNvSpPr txBox="1">
            <a:spLocks/>
          </p:cNvSpPr>
          <p:nvPr/>
        </p:nvSpPr>
        <p:spPr>
          <a:xfrm>
            <a:off x="7456059" y="16839203"/>
            <a:ext cx="5823762" cy="855753"/>
          </a:xfrm>
          <a:prstGeom prst="rect">
            <a:avLst/>
          </a:prstGeom>
        </p:spPr>
        <p:txBody>
          <a:bodyPr vert="horz" lIns="103221" tIns="51611" rIns="103221" bIns="51611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312"/>
              </a:spcBef>
            </a:pPr>
            <a:r>
              <a:rPr lang="es-CO" sz="4515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Mayor Información:</a:t>
            </a:r>
          </a:p>
        </p:txBody>
      </p:sp>
      <p:sp>
        <p:nvSpPr>
          <p:cNvPr id="15" name="Rectángulo redondeado 14">
            <a:extLst>
              <a:ext uri="{FF2B5EF4-FFF2-40B4-BE49-F238E27FC236}">
                <a16:creationId xmlns:a16="http://schemas.microsoft.com/office/drawing/2014/main" id="{4A6DAAC9-2F23-4C57-814E-E1BA3F8970CD}"/>
              </a:ext>
            </a:extLst>
          </p:cNvPr>
          <p:cNvSpPr/>
          <p:nvPr/>
        </p:nvSpPr>
        <p:spPr>
          <a:xfrm>
            <a:off x="8584117" y="18013204"/>
            <a:ext cx="4382955" cy="94080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400" b="1" dirty="0">
                <a:latin typeface="Arial" panose="020B0604020202020204" pitchFamily="34" charset="0"/>
                <a:cs typeface="Arial" panose="020B0604020202020204" pitchFamily="34" charset="0"/>
              </a:rPr>
              <a:t>300 000 000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A0ED6888-5DBF-AABE-638A-1D6959476C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2663" y="17940383"/>
            <a:ext cx="967711" cy="971192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4BF40B8A-F3DB-E486-BEEC-0932DBEC70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79798" y="19364119"/>
            <a:ext cx="971192" cy="971192"/>
          </a:xfrm>
          <a:prstGeom prst="rect">
            <a:avLst/>
          </a:prstGeom>
        </p:spPr>
      </p:pic>
      <p:sp>
        <p:nvSpPr>
          <p:cNvPr id="18" name="Rectángulo redondeado 17">
            <a:extLst>
              <a:ext uri="{FF2B5EF4-FFF2-40B4-BE49-F238E27FC236}">
                <a16:creationId xmlns:a16="http://schemas.microsoft.com/office/drawing/2014/main" id="{9EA91F62-FE38-55E7-BEAC-D4FE3C5EC859}"/>
              </a:ext>
            </a:extLst>
          </p:cNvPr>
          <p:cNvSpPr/>
          <p:nvPr/>
        </p:nvSpPr>
        <p:spPr>
          <a:xfrm>
            <a:off x="8584117" y="19351361"/>
            <a:ext cx="4382955" cy="940807"/>
          </a:xfrm>
          <a:prstGeom prst="roundRect">
            <a:avLst/>
          </a:prstGeom>
          <a:solidFill>
            <a:srgbClr val="4F67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texto@uniboyaca.edu.co</a:t>
            </a:r>
            <a:endParaRPr lang="es-CO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473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B0B34DF-C05A-DC96-CA06-459FF4B7BA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1" t="2659" r="959" b="-89"/>
          <a:stretch/>
        </p:blipFill>
        <p:spPr>
          <a:xfrm>
            <a:off x="0" y="7541035"/>
            <a:ext cx="13716000" cy="9071024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80D0E512-2669-A2BD-876E-5B0FCB3DAFB3}"/>
              </a:ext>
            </a:extLst>
          </p:cNvPr>
          <p:cNvSpPr/>
          <p:nvPr/>
        </p:nvSpPr>
        <p:spPr>
          <a:xfrm flipV="1">
            <a:off x="0" y="20786163"/>
            <a:ext cx="13716000" cy="3596245"/>
          </a:xfrm>
          <a:prstGeom prst="rect">
            <a:avLst/>
          </a:prstGeom>
          <a:solidFill>
            <a:srgbClr val="5067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32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6BF0A96-1D6B-5D78-2DD0-6744EA10E9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8800" y="2999985"/>
            <a:ext cx="11699920" cy="2132912"/>
          </a:xfrm>
        </p:spPr>
        <p:txBody>
          <a:bodyPr>
            <a:normAutofit/>
          </a:bodyPr>
          <a:lstStyle/>
          <a:p>
            <a:r>
              <a:rPr lang="es-CO" sz="7200" b="1" dirty="0">
                <a:solidFill>
                  <a:srgbClr val="5067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7200" b="1" dirty="0">
                <a:solidFill>
                  <a:srgbClr val="5067A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7200" b="1" dirty="0">
                <a:solidFill>
                  <a:srgbClr val="5067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</a:t>
            </a:r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2687D8B5-8294-2973-2FA2-509E1B1B4166}"/>
              </a:ext>
            </a:extLst>
          </p:cNvPr>
          <p:cNvSpPr txBox="1">
            <a:spLocks/>
          </p:cNvSpPr>
          <p:nvPr/>
        </p:nvSpPr>
        <p:spPr>
          <a:xfrm>
            <a:off x="-4365434" y="19645316"/>
            <a:ext cx="9706593" cy="2470711"/>
          </a:xfrm>
          <a:prstGeom prst="rect">
            <a:avLst/>
          </a:prstGeom>
        </p:spPr>
        <p:txBody>
          <a:bodyPr vert="horz" lIns="103221" tIns="51611" rIns="103221" bIns="51611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312"/>
              </a:spcBef>
            </a:pPr>
            <a:endParaRPr lang="es-CO" sz="4064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2E86ED45-1767-22E4-7BD8-6283E54CDC84}"/>
              </a:ext>
            </a:extLst>
          </p:cNvPr>
          <p:cNvSpPr txBox="1">
            <a:spLocks/>
          </p:cNvSpPr>
          <p:nvPr/>
        </p:nvSpPr>
        <p:spPr>
          <a:xfrm>
            <a:off x="918800" y="21306717"/>
            <a:ext cx="12263577" cy="2792105"/>
          </a:xfrm>
          <a:prstGeom prst="rect">
            <a:avLst/>
          </a:prstGeom>
        </p:spPr>
        <p:txBody>
          <a:bodyPr vert="horz" lIns="103221" tIns="51611" rIns="103221" bIns="51611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49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Organiza: </a:t>
            </a:r>
            <a:r>
              <a:rPr lang="es-CO" sz="49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Facultad de  – Programa de …….</a:t>
            </a:r>
            <a:endParaRPr lang="es-CO" sz="4967" dirty="0">
              <a:solidFill>
                <a:schemeClr val="bg1"/>
              </a:solidFill>
            </a:endParaRPr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D4025EA7-05F5-AB73-F2C2-12587CFB017B}"/>
              </a:ext>
            </a:extLst>
          </p:cNvPr>
          <p:cNvSpPr txBox="1">
            <a:spLocks/>
          </p:cNvSpPr>
          <p:nvPr/>
        </p:nvSpPr>
        <p:spPr>
          <a:xfrm>
            <a:off x="6631169" y="17174605"/>
            <a:ext cx="7084831" cy="2470711"/>
          </a:xfrm>
          <a:prstGeom prst="rect">
            <a:avLst/>
          </a:prstGeom>
        </p:spPr>
        <p:txBody>
          <a:bodyPr vert="horz" lIns="103221" tIns="51611" rIns="103221" bIns="51611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312"/>
              </a:spcBef>
            </a:pPr>
            <a:r>
              <a:rPr lang="es-CO" sz="4515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Mayor Información:</a:t>
            </a:r>
          </a:p>
          <a:p>
            <a:pPr algn="l">
              <a:lnSpc>
                <a:spcPct val="100000"/>
              </a:lnSpc>
              <a:spcBef>
                <a:spcPts val="1312"/>
              </a:spcBef>
            </a:pPr>
            <a:r>
              <a:rPr lang="es-CO" sz="4064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Tel: 6087450000 Ext. XXXX</a:t>
            </a:r>
          </a:p>
          <a:p>
            <a:pPr algn="l">
              <a:lnSpc>
                <a:spcPct val="100000"/>
              </a:lnSpc>
              <a:spcBef>
                <a:spcPts val="1312"/>
              </a:spcBef>
            </a:pPr>
            <a:r>
              <a:rPr lang="es-CO" sz="4064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XXX@uniboyaca.edu.co</a:t>
            </a:r>
            <a:endParaRPr lang="es-CO" sz="4064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F9B2A89F-DA27-25F3-5C0D-2C013A44B28B}"/>
              </a:ext>
            </a:extLst>
          </p:cNvPr>
          <p:cNvSpPr/>
          <p:nvPr/>
        </p:nvSpPr>
        <p:spPr>
          <a:xfrm>
            <a:off x="5781820" y="17023159"/>
            <a:ext cx="51609" cy="2470711"/>
          </a:xfrm>
          <a:prstGeom prst="rect">
            <a:avLst/>
          </a:prstGeom>
          <a:solidFill>
            <a:srgbClr val="5067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32"/>
          </a:p>
        </p:txBody>
      </p:sp>
      <p:sp>
        <p:nvSpPr>
          <p:cNvPr id="18" name="Subtítulo 2">
            <a:extLst>
              <a:ext uri="{FF2B5EF4-FFF2-40B4-BE49-F238E27FC236}">
                <a16:creationId xmlns:a16="http://schemas.microsoft.com/office/drawing/2014/main" id="{F52F36C5-2E5A-C353-AEFB-5A91D27931C6}"/>
              </a:ext>
            </a:extLst>
          </p:cNvPr>
          <p:cNvSpPr txBox="1">
            <a:spLocks/>
          </p:cNvSpPr>
          <p:nvPr/>
        </p:nvSpPr>
        <p:spPr>
          <a:xfrm>
            <a:off x="743887" y="17163322"/>
            <a:ext cx="4254652" cy="2470711"/>
          </a:xfrm>
          <a:prstGeom prst="rect">
            <a:avLst/>
          </a:prstGeom>
        </p:spPr>
        <p:txBody>
          <a:bodyPr vert="horz" lIns="103221" tIns="51611" rIns="103221" bIns="51611" rtlCol="0">
            <a:normAutofit lnSpcReduction="100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312"/>
              </a:spcBef>
            </a:pPr>
            <a:r>
              <a:rPr lang="es-CO" sz="4967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</a:t>
            </a:r>
          </a:p>
          <a:p>
            <a:pPr>
              <a:lnSpc>
                <a:spcPct val="100000"/>
              </a:lnSpc>
              <a:spcBef>
                <a:spcPts val="1312"/>
              </a:spcBef>
            </a:pPr>
            <a:r>
              <a:rPr lang="es-CO" sz="4515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  <a:p>
            <a:pPr>
              <a:lnSpc>
                <a:spcPct val="100000"/>
              </a:lnSpc>
              <a:spcBef>
                <a:spcPts val="1312"/>
              </a:spcBef>
            </a:pPr>
            <a:r>
              <a:rPr lang="es-CO" sz="4515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672505F1-ED66-DF20-E3A1-0A9BA0CC8704}"/>
              </a:ext>
            </a:extLst>
          </p:cNvPr>
          <p:cNvSpPr/>
          <p:nvPr/>
        </p:nvSpPr>
        <p:spPr>
          <a:xfrm>
            <a:off x="2871213" y="12745823"/>
            <a:ext cx="8330801" cy="31348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967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de mes del 20XX </a:t>
            </a:r>
          </a:p>
          <a:p>
            <a:pPr algn="ctr"/>
            <a:r>
              <a:rPr lang="es-CO" sz="4967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X:00 p.m. </a:t>
            </a:r>
          </a:p>
          <a:p>
            <a:pPr algn="ctr"/>
            <a:r>
              <a:rPr lang="es-CO" sz="4967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Lugar</a:t>
            </a:r>
            <a:endParaRPr lang="es-CO" sz="4967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0C8A50DE-A755-813D-7807-D00B9D8BAEE5}"/>
              </a:ext>
            </a:extLst>
          </p:cNvPr>
          <p:cNvSpPr txBox="1"/>
          <p:nvPr/>
        </p:nvSpPr>
        <p:spPr>
          <a:xfrm>
            <a:off x="626192" y="5834444"/>
            <a:ext cx="12285136" cy="717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4064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”FRASE O SLOGAN U OTRO TEXTO”</a:t>
            </a:r>
            <a:endParaRPr lang="es-CO" sz="4064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92EF0BA-7E81-1EF0-DAC8-D0DDFB375E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347" y="149366"/>
            <a:ext cx="12446532" cy="2439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4607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7A772ABB-DBB4-49AA-D20C-75E76488DC8A}"/>
              </a:ext>
            </a:extLst>
          </p:cNvPr>
          <p:cNvSpPr/>
          <p:nvPr/>
        </p:nvSpPr>
        <p:spPr>
          <a:xfrm>
            <a:off x="0" y="4409898"/>
            <a:ext cx="13716000" cy="1675158"/>
          </a:xfrm>
          <a:prstGeom prst="rect">
            <a:avLst/>
          </a:prstGeom>
          <a:solidFill>
            <a:srgbClr val="5067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”FRASE O SLOGAN U OTRO TEXTO”</a:t>
            </a:r>
            <a:endParaRPr lang="es-CO" sz="4000" dirty="0">
              <a:solidFill>
                <a:schemeClr val="bg1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B0B34DF-C05A-DC96-CA06-459FF4B7BA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82" t="366" r="13356" b="507"/>
          <a:stretch/>
        </p:blipFill>
        <p:spPr>
          <a:xfrm>
            <a:off x="0" y="6085056"/>
            <a:ext cx="13716000" cy="12350968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80D0E512-2669-A2BD-876E-5B0FCB3DAFB3}"/>
              </a:ext>
            </a:extLst>
          </p:cNvPr>
          <p:cNvSpPr/>
          <p:nvPr/>
        </p:nvSpPr>
        <p:spPr>
          <a:xfrm>
            <a:off x="0" y="18436025"/>
            <a:ext cx="13716000" cy="2470711"/>
          </a:xfrm>
          <a:prstGeom prst="rect">
            <a:avLst/>
          </a:prstGeom>
          <a:solidFill>
            <a:srgbClr val="5067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5400" dirty="0"/>
              <a:t>TEXTO ALTERNATIVO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6BF0A96-1D6B-5D78-2DD0-6744EA10E9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0440" y="665933"/>
            <a:ext cx="11436087" cy="3200906"/>
          </a:xfrm>
        </p:spPr>
        <p:txBody>
          <a:bodyPr>
            <a:normAutofit/>
          </a:bodyPr>
          <a:lstStyle/>
          <a:p>
            <a:r>
              <a:rPr lang="es-CO" sz="7200" b="1" dirty="0">
                <a:solidFill>
                  <a:srgbClr val="5067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7200" b="1" dirty="0">
                <a:solidFill>
                  <a:srgbClr val="5067A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7200" b="1" dirty="0">
                <a:solidFill>
                  <a:srgbClr val="5067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</a:t>
            </a:r>
            <a:br>
              <a:rPr lang="es-CO" sz="7200" b="1" dirty="0">
                <a:solidFill>
                  <a:srgbClr val="5067A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7200" b="1" dirty="0">
                <a:solidFill>
                  <a:srgbClr val="5067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</a:t>
            </a:r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2687D8B5-8294-2973-2FA2-509E1B1B4166}"/>
              </a:ext>
            </a:extLst>
          </p:cNvPr>
          <p:cNvSpPr txBox="1">
            <a:spLocks/>
          </p:cNvSpPr>
          <p:nvPr/>
        </p:nvSpPr>
        <p:spPr>
          <a:xfrm>
            <a:off x="-4365434" y="19645316"/>
            <a:ext cx="9706593" cy="2470711"/>
          </a:xfrm>
          <a:prstGeom prst="rect">
            <a:avLst/>
          </a:prstGeom>
        </p:spPr>
        <p:txBody>
          <a:bodyPr vert="horz" lIns="103221" tIns="51611" rIns="103221" bIns="51611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312"/>
              </a:spcBef>
            </a:pPr>
            <a:endParaRPr lang="es-CO" sz="4064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672505F1-ED66-DF20-E3A1-0A9BA0CC8704}"/>
              </a:ext>
            </a:extLst>
          </p:cNvPr>
          <p:cNvSpPr/>
          <p:nvPr/>
        </p:nvSpPr>
        <p:spPr>
          <a:xfrm>
            <a:off x="437724" y="7603844"/>
            <a:ext cx="6291187" cy="25277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967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de mes del 20XX </a:t>
            </a:r>
          </a:p>
          <a:p>
            <a:pPr algn="ctr"/>
            <a:r>
              <a:rPr lang="es-CO" sz="4967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X:00 p.m. </a:t>
            </a:r>
          </a:p>
          <a:p>
            <a:pPr algn="ctr"/>
            <a:r>
              <a:rPr lang="es-CO" sz="4967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Lugar</a:t>
            </a:r>
            <a:endParaRPr lang="es-CO" sz="4967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32FA0FB9-5AFE-9DAD-75A0-621172CD6957}"/>
              </a:ext>
            </a:extLst>
          </p:cNvPr>
          <p:cNvSpPr/>
          <p:nvPr/>
        </p:nvSpPr>
        <p:spPr>
          <a:xfrm>
            <a:off x="437724" y="6330590"/>
            <a:ext cx="6291186" cy="1089007"/>
          </a:xfrm>
          <a:prstGeom prst="rect">
            <a:avLst/>
          </a:prstGeom>
          <a:solidFill>
            <a:srgbClr val="5067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9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Entrada Libre</a:t>
            </a:r>
            <a:endParaRPr lang="es-CO" sz="4967" b="1" dirty="0">
              <a:solidFill>
                <a:schemeClr val="bg1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392DE16-B9BB-97AA-02F8-2F888E15F3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9956" y="21147979"/>
            <a:ext cx="11616571" cy="282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1548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C46A81-28AC-2E3D-274B-FC0183240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888" y="5512948"/>
            <a:ext cx="11155680" cy="12178214"/>
          </a:xfrm>
        </p:spPr>
        <p:txBody>
          <a:bodyPr>
            <a:normAutofit/>
          </a:bodyPr>
          <a:lstStyle/>
          <a:p>
            <a:pPr algn="ctr"/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Recuerde exportar </a:t>
            </a:r>
            <a:b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la imagen en </a:t>
            </a:r>
            <a:r>
              <a:rPr lang="es-CO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JPEG </a:t>
            </a:r>
            <a:br>
              <a:rPr lang="es-CO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para publicar en el estado de WhatsApp</a:t>
            </a:r>
            <a:br>
              <a:rPr lang="es-CO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8127" dirty="0">
                <a:latin typeface="Arial" panose="020B0604020202020204" pitchFamily="34" charset="0"/>
                <a:cs typeface="Arial" panose="020B0604020202020204" pitchFamily="34" charset="0"/>
              </a:rPr>
              <a:t>Archivo/Exportar/Formato de Archivo/JPEG</a:t>
            </a:r>
            <a:br>
              <a:rPr lang="es-CO" sz="8127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CO" sz="8127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8127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Tamaño de imagen Ancho 1080 x Alto 1920</a:t>
            </a:r>
          </a:p>
        </p:txBody>
      </p:sp>
    </p:spTree>
    <p:extLst>
      <p:ext uri="{BB962C8B-B14F-4D97-AF65-F5344CB8AC3E}">
        <p14:creationId xmlns:p14="http://schemas.microsoft.com/office/powerpoint/2010/main" val="2385632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B9174E57-7748-DE47-DA85-A4473805B0F2}"/>
              </a:ext>
            </a:extLst>
          </p:cNvPr>
          <p:cNvSpPr/>
          <p:nvPr/>
        </p:nvSpPr>
        <p:spPr>
          <a:xfrm>
            <a:off x="1" y="14211299"/>
            <a:ext cx="13716000" cy="101711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143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6ABB92A-E5C5-E0BF-E3CA-549EE0E63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878" y="17054240"/>
            <a:ext cx="11746243" cy="276036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B358DA4-0173-C5FB-810E-6ED3F4E593B7}"/>
              </a:ext>
            </a:extLst>
          </p:cNvPr>
          <p:cNvSpPr txBox="1"/>
          <p:nvPr/>
        </p:nvSpPr>
        <p:spPr>
          <a:xfrm>
            <a:off x="651385" y="15361115"/>
            <a:ext cx="11955473" cy="795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572" b="1" dirty="0">
                <a:solidFill>
                  <a:srgbClr val="FF0000"/>
                </a:solidFill>
              </a:rPr>
              <a:t>Personalidad </a:t>
            </a:r>
            <a:r>
              <a:rPr lang="es-CO" sz="4572" b="1" dirty="0" err="1">
                <a:solidFill>
                  <a:srgbClr val="FF0000"/>
                </a:solidFill>
              </a:rPr>
              <a:t>UdB</a:t>
            </a:r>
            <a:endParaRPr lang="es-CO" sz="4572" b="1" dirty="0">
              <a:solidFill>
                <a:srgbClr val="FF0000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DDC43EE-6F39-488E-64A7-300DD885CAE6}"/>
              </a:ext>
            </a:extLst>
          </p:cNvPr>
          <p:cNvSpPr txBox="1"/>
          <p:nvPr/>
        </p:nvSpPr>
        <p:spPr>
          <a:xfrm>
            <a:off x="2510794" y="4611539"/>
            <a:ext cx="8156125" cy="795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572" b="1" dirty="0">
                <a:solidFill>
                  <a:srgbClr val="FF0000"/>
                </a:solidFill>
              </a:rPr>
              <a:t>Valores de la Marca </a:t>
            </a:r>
            <a:r>
              <a:rPr lang="es-CO" sz="4572" b="1" dirty="0" err="1">
                <a:solidFill>
                  <a:srgbClr val="FF0000"/>
                </a:solidFill>
              </a:rPr>
              <a:t>UdB</a:t>
            </a:r>
            <a:endParaRPr lang="es-CO" sz="4572" b="1" dirty="0">
              <a:solidFill>
                <a:srgbClr val="FF0000"/>
              </a:solidFill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E42ED99-B390-C0A0-2B28-2FF3FE82B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6823" y="6756812"/>
            <a:ext cx="10862353" cy="550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250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8CAEB1-D570-D6E0-62AC-6C9F9B415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086" y="3441921"/>
            <a:ext cx="11543616" cy="2141896"/>
          </a:xfrm>
        </p:spPr>
        <p:txBody>
          <a:bodyPr>
            <a:normAutofit fontScale="90000"/>
          </a:bodyPr>
          <a:lstStyle/>
          <a:p>
            <a:r>
              <a:rPr lang="es-CO" sz="7200" b="1" dirty="0">
                <a:solidFill>
                  <a:srgbClr val="000000"/>
                </a:solidFill>
                <a:latin typeface="Arial" panose="020B0604020202020204" pitchFamily="34" charset="0"/>
              </a:rPr>
              <a:t>Guía para publicar un banner en redes sociales o estado de WhatsApp</a:t>
            </a:r>
            <a:endParaRPr lang="es-CO" sz="72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361363-D3C5-6FAA-2F34-17F4D5016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6192" y="6795681"/>
            <a:ext cx="11543616" cy="14144812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s-CO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Personalidad y tono de comunicación de la Universidad de Boyacá: </a:t>
            </a:r>
          </a:p>
          <a:p>
            <a:pPr marL="0" indent="0" algn="ctr">
              <a:spcBef>
                <a:spcPts val="0"/>
              </a:spcBef>
              <a:buNone/>
            </a:pPr>
            <a:endParaRPr lang="es-CO" sz="36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s-CO" sz="3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Debe ser una escritura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s-CO" sz="3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Joven, Amigable, Humana, Alegre, y capaz de resolver dudas. </a:t>
            </a: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CO" sz="36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</a:t>
            </a:r>
            <a:b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CO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CO" sz="3200" dirty="0">
                <a:latin typeface="Arial" panose="020B0604020202020204" pitchFamily="34" charset="0"/>
                <a:cs typeface="Arial" panose="020B0604020202020204" pitchFamily="34" charset="0"/>
              </a:rPr>
              <a:t>En el momento de publicar el banner puedes usar fotografías de eventos anteriores que estén en buena calidad e iluminación.</a:t>
            </a: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s-CO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CO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desea crear un banner puedes usar nuestras plantillas de base para realizarlo.</a:t>
            </a: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s-CO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CO" sz="3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Tener en cuenta:</a:t>
            </a: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s-CO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es-CO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Nombre del Evento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es-CO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Fecha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es-CO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Lugar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es-CO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Hora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es-CO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Fotografía que identifique el evento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es-CO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Opcional: </a:t>
            </a:r>
            <a:r>
              <a:rPr lang="es-CO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Organizador del Evento (Facultad, dependencia)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es-CO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Opcional: </a:t>
            </a:r>
            <a:r>
              <a:rPr lang="es-CO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Frase o Slogan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endParaRPr lang="es-CO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s-CO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fontAlgn="base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CO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Nota: </a:t>
            </a:r>
            <a:r>
              <a:rPr lang="es-CO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siempre se debe usar el formato vertical en el banner y que no falte el </a:t>
            </a:r>
            <a:r>
              <a:rPr lang="es-CO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logo de la Universidad de Boyacá</a:t>
            </a:r>
          </a:p>
          <a:p>
            <a:pPr marL="0" indent="0" algn="ctr" fontAlgn="base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s-CO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endParaRPr lang="es-CO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62871CC-2E4C-DA29-EC34-BB7FD5CC8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0247" y="554335"/>
            <a:ext cx="10928041" cy="2141895"/>
          </a:xfrm>
          <a:prstGeom prst="rect">
            <a:avLst/>
          </a:prstGeom>
        </p:spPr>
      </p:pic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B07619A8-8079-9DA4-6E1E-15FCFBE35DE3}"/>
              </a:ext>
            </a:extLst>
          </p:cNvPr>
          <p:cNvSpPr txBox="1">
            <a:spLocks/>
          </p:cNvSpPr>
          <p:nvPr/>
        </p:nvSpPr>
        <p:spPr>
          <a:xfrm>
            <a:off x="-4304615" y="12191206"/>
            <a:ext cx="21029830" cy="141840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endParaRPr lang="es-CO" sz="49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720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>
            <a:extLst>
              <a:ext uri="{FF2B5EF4-FFF2-40B4-BE49-F238E27FC236}">
                <a16:creationId xmlns:a16="http://schemas.microsoft.com/office/drawing/2014/main" id="{1E0F31A3-DED5-D653-BE54-E4DD1BBD2D4F}"/>
              </a:ext>
            </a:extLst>
          </p:cNvPr>
          <p:cNvSpPr/>
          <p:nvPr/>
        </p:nvSpPr>
        <p:spPr>
          <a:xfrm>
            <a:off x="879229" y="7313930"/>
            <a:ext cx="1690899" cy="1449989"/>
          </a:xfrm>
          <a:prstGeom prst="rect">
            <a:avLst/>
          </a:prstGeom>
          <a:solidFill>
            <a:srgbClr val="5067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6E01BF7E-D23C-E727-1BFF-486FE4245897}"/>
              </a:ext>
            </a:extLst>
          </p:cNvPr>
          <p:cNvSpPr txBox="1">
            <a:spLocks/>
          </p:cNvSpPr>
          <p:nvPr/>
        </p:nvSpPr>
        <p:spPr>
          <a:xfrm>
            <a:off x="879230" y="2310169"/>
            <a:ext cx="12199861" cy="2924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Colores por Facultad </a:t>
            </a:r>
            <a:b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para piezas gráficas</a:t>
            </a:r>
          </a:p>
        </p:txBody>
      </p:sp>
      <p:sp>
        <p:nvSpPr>
          <p:cNvPr id="23" name="Marcador de contenido 2">
            <a:extLst>
              <a:ext uri="{FF2B5EF4-FFF2-40B4-BE49-F238E27FC236}">
                <a16:creationId xmlns:a16="http://schemas.microsoft.com/office/drawing/2014/main" id="{B49E4359-BC1C-FEC9-1956-B0B8308687EF}"/>
              </a:ext>
            </a:extLst>
          </p:cNvPr>
          <p:cNvSpPr txBox="1">
            <a:spLocks/>
          </p:cNvSpPr>
          <p:nvPr/>
        </p:nvSpPr>
        <p:spPr>
          <a:xfrm>
            <a:off x="879230" y="5172493"/>
            <a:ext cx="12009626" cy="168736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s-CO" sz="4400" dirty="0">
                <a:latin typeface="Arial" panose="020B0604020202020204" pitchFamily="34" charset="0"/>
                <a:cs typeface="Arial" panose="020B0604020202020204" pitchFamily="34" charset="0"/>
              </a:rPr>
              <a:t>Cada facultad tendrá un color que los identifique y será implementado en las piezas gráficas, los colores serán de la siguiente manera: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75E3F316-07F6-DE5B-7BAE-E99C04FB625B}"/>
              </a:ext>
            </a:extLst>
          </p:cNvPr>
          <p:cNvSpPr/>
          <p:nvPr/>
        </p:nvSpPr>
        <p:spPr>
          <a:xfrm>
            <a:off x="879229" y="16650436"/>
            <a:ext cx="1690899" cy="1449989"/>
          </a:xfrm>
          <a:prstGeom prst="rect">
            <a:avLst/>
          </a:prstGeom>
          <a:solidFill>
            <a:srgbClr val="95C3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7C5A2159-B7EE-F27E-13DE-B542DA18D85D}"/>
              </a:ext>
            </a:extLst>
          </p:cNvPr>
          <p:cNvSpPr/>
          <p:nvPr/>
        </p:nvSpPr>
        <p:spPr>
          <a:xfrm>
            <a:off x="879229" y="14746758"/>
            <a:ext cx="1690899" cy="1449989"/>
          </a:xfrm>
          <a:prstGeom prst="rect">
            <a:avLst/>
          </a:prstGeom>
          <a:solidFill>
            <a:srgbClr val="01A7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11955AC0-A7DF-CDC2-0DF8-B3FFEBF97BD6}"/>
              </a:ext>
            </a:extLst>
          </p:cNvPr>
          <p:cNvSpPr/>
          <p:nvPr/>
        </p:nvSpPr>
        <p:spPr>
          <a:xfrm>
            <a:off x="879229" y="11067782"/>
            <a:ext cx="1690899" cy="1449989"/>
          </a:xfrm>
          <a:prstGeom prst="rect">
            <a:avLst/>
          </a:prstGeom>
          <a:solidFill>
            <a:srgbClr val="E57B0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E8E46F1E-430E-CD38-F81A-3EB6844D8680}"/>
              </a:ext>
            </a:extLst>
          </p:cNvPr>
          <p:cNvSpPr/>
          <p:nvPr/>
        </p:nvSpPr>
        <p:spPr>
          <a:xfrm>
            <a:off x="879229" y="12896582"/>
            <a:ext cx="1690899" cy="1449989"/>
          </a:xfrm>
          <a:prstGeom prst="rect">
            <a:avLst/>
          </a:prstGeom>
          <a:solidFill>
            <a:srgbClr val="941A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80D5FB7A-6790-2EF3-AC14-F4AC91369449}"/>
              </a:ext>
            </a:extLst>
          </p:cNvPr>
          <p:cNvSpPr txBox="1"/>
          <p:nvPr/>
        </p:nvSpPr>
        <p:spPr>
          <a:xfrm>
            <a:off x="2808407" y="16776986"/>
            <a:ext cx="102706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  <a:t>FACULTAD DE </a:t>
            </a:r>
          </a:p>
          <a:p>
            <a:r>
              <a:rPr lang="es-CO" sz="3600" b="1" dirty="0">
                <a:solidFill>
                  <a:srgbClr val="95C3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ARQUITECTURA DISEÑO Y URBANISMO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A0242D5D-9365-2FBC-A12F-3F9939E5FBC5}"/>
              </a:ext>
            </a:extLst>
          </p:cNvPr>
          <p:cNvSpPr txBox="1"/>
          <p:nvPr/>
        </p:nvSpPr>
        <p:spPr>
          <a:xfrm>
            <a:off x="2808407" y="12975007"/>
            <a:ext cx="102706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  <a:t>FACULTAD DE </a:t>
            </a:r>
          </a:p>
          <a:p>
            <a:r>
              <a:rPr lang="es-CO" sz="3600" b="1" dirty="0">
                <a:solidFill>
                  <a:srgbClr val="941A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CIENCIAS HUMANAS Y EDUCATIVAS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C7C0D68E-5D30-DE73-280C-D5834CA27021}"/>
              </a:ext>
            </a:extLst>
          </p:cNvPr>
          <p:cNvSpPr txBox="1"/>
          <p:nvPr/>
        </p:nvSpPr>
        <p:spPr>
          <a:xfrm>
            <a:off x="2808407" y="11146207"/>
            <a:ext cx="94811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  <a:t>FACULTAD DE </a:t>
            </a:r>
          </a:p>
          <a:p>
            <a:r>
              <a:rPr lang="es-CO" sz="3600" b="1" dirty="0">
                <a:solidFill>
                  <a:srgbClr val="E57B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CIENCIAS E INGENIERÍA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A7F24A66-81F3-C6DA-B691-F506493CB31A}"/>
              </a:ext>
            </a:extLst>
          </p:cNvPr>
          <p:cNvSpPr txBox="1"/>
          <p:nvPr/>
        </p:nvSpPr>
        <p:spPr>
          <a:xfrm>
            <a:off x="2808407" y="14873308"/>
            <a:ext cx="102706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  <a:t>FACULTAD DE </a:t>
            </a:r>
          </a:p>
          <a:p>
            <a:r>
              <a:rPr lang="es-CO" sz="3600" b="1" dirty="0">
                <a:solidFill>
                  <a:srgbClr val="01A7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CIENCIAS DE LA SALUD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56C099E5-BF02-FB35-F786-F5827F7FAF30}"/>
              </a:ext>
            </a:extLst>
          </p:cNvPr>
          <p:cNvSpPr txBox="1"/>
          <p:nvPr/>
        </p:nvSpPr>
        <p:spPr>
          <a:xfrm>
            <a:off x="2808407" y="7392354"/>
            <a:ext cx="10270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  <a:t>FACULTAD DE </a:t>
            </a:r>
          </a:p>
          <a:p>
            <a:r>
              <a:rPr lang="es-CO" sz="3600" b="1" dirty="0">
                <a:solidFill>
                  <a:srgbClr val="5067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CIENCIAS ADMINISTRATIVAS Y CONTABLES</a:t>
            </a:r>
          </a:p>
        </p:txBody>
      </p:sp>
      <p:pic>
        <p:nvPicPr>
          <p:cNvPr id="33" name="Imagen 32">
            <a:extLst>
              <a:ext uri="{FF2B5EF4-FFF2-40B4-BE49-F238E27FC236}">
                <a16:creationId xmlns:a16="http://schemas.microsoft.com/office/drawing/2014/main" id="{EB249204-0281-ED94-5F81-D9BCDF76C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5231" y="429431"/>
            <a:ext cx="9680769" cy="1897430"/>
          </a:xfrm>
          <a:prstGeom prst="rect">
            <a:avLst/>
          </a:prstGeom>
        </p:spPr>
      </p:pic>
      <p:sp>
        <p:nvSpPr>
          <p:cNvPr id="34" name="Rectángulo 33">
            <a:extLst>
              <a:ext uri="{FF2B5EF4-FFF2-40B4-BE49-F238E27FC236}">
                <a16:creationId xmlns:a16="http://schemas.microsoft.com/office/drawing/2014/main" id="{55E19B19-7140-AB3B-0B79-70C36CEE25DD}"/>
              </a:ext>
            </a:extLst>
          </p:cNvPr>
          <p:cNvSpPr/>
          <p:nvPr/>
        </p:nvSpPr>
        <p:spPr>
          <a:xfrm>
            <a:off x="879230" y="21341762"/>
            <a:ext cx="1690899" cy="1449989"/>
          </a:xfrm>
          <a:prstGeom prst="rect">
            <a:avLst/>
          </a:prstGeom>
          <a:solidFill>
            <a:srgbClr val="D822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8AADE2C7-E3A5-BAB8-FC10-B3514F94C02B}"/>
              </a:ext>
            </a:extLst>
          </p:cNvPr>
          <p:cNvSpPr txBox="1"/>
          <p:nvPr/>
        </p:nvSpPr>
        <p:spPr>
          <a:xfrm>
            <a:off x="2808407" y="21487028"/>
            <a:ext cx="102706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b="1" dirty="0">
                <a:solidFill>
                  <a:srgbClr val="D822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DEPENDENCIAS ADMINISTRATIVAS: </a:t>
            </a:r>
          </a:p>
          <a:p>
            <a: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  <a:t>Uso del rojo color corporativo de la Universidad de Boyacá</a:t>
            </a: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9F893636-7B4E-072D-6870-33ED24C45BD5}"/>
              </a:ext>
            </a:extLst>
          </p:cNvPr>
          <p:cNvSpPr/>
          <p:nvPr/>
        </p:nvSpPr>
        <p:spPr>
          <a:xfrm>
            <a:off x="879229" y="9158817"/>
            <a:ext cx="1690899" cy="1449989"/>
          </a:xfrm>
          <a:prstGeom prst="rect">
            <a:avLst/>
          </a:prstGeom>
          <a:solidFill>
            <a:srgbClr val="D60A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797DD9BB-9420-A71D-4663-923E88C3E818}"/>
              </a:ext>
            </a:extLst>
          </p:cNvPr>
          <p:cNvSpPr txBox="1"/>
          <p:nvPr/>
        </p:nvSpPr>
        <p:spPr>
          <a:xfrm>
            <a:off x="2808407" y="9213178"/>
            <a:ext cx="94811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  <a:t>FACULTAD DE </a:t>
            </a:r>
          </a:p>
          <a:p>
            <a:r>
              <a:rPr lang="es-CO" sz="3600" b="1" dirty="0">
                <a:solidFill>
                  <a:srgbClr val="D60A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CIENCIAS JURÍDICAS Y SOCIALES</a:t>
            </a:r>
          </a:p>
        </p:txBody>
      </p:sp>
      <p:sp>
        <p:nvSpPr>
          <p:cNvPr id="39" name="Título 1">
            <a:extLst>
              <a:ext uri="{FF2B5EF4-FFF2-40B4-BE49-F238E27FC236}">
                <a16:creationId xmlns:a16="http://schemas.microsoft.com/office/drawing/2014/main" id="{8D95598E-0460-677D-B8F3-3A92DB61EB43}"/>
              </a:ext>
            </a:extLst>
          </p:cNvPr>
          <p:cNvSpPr txBox="1">
            <a:spLocks/>
          </p:cNvSpPr>
          <p:nvPr/>
        </p:nvSpPr>
        <p:spPr>
          <a:xfrm>
            <a:off x="879229" y="18639697"/>
            <a:ext cx="12199861" cy="24020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Color Dependencias Administrativas</a:t>
            </a:r>
          </a:p>
        </p:txBody>
      </p:sp>
    </p:spTree>
    <p:extLst>
      <p:ext uri="{BB962C8B-B14F-4D97-AF65-F5344CB8AC3E}">
        <p14:creationId xmlns:p14="http://schemas.microsoft.com/office/powerpoint/2010/main" val="2986683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9FE5A1-F5EF-CDE0-2E6B-480293257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515" y="841037"/>
            <a:ext cx="11976462" cy="2171799"/>
          </a:xfrm>
        </p:spPr>
        <p:txBody>
          <a:bodyPr>
            <a:normAutofit/>
          </a:bodyPr>
          <a:lstStyle/>
          <a:p>
            <a:r>
              <a:rPr lang="es-CO" sz="7450" b="1" dirty="0">
                <a:latin typeface="Arial" panose="020B0604020202020204" pitchFamily="34" charset="0"/>
                <a:cs typeface="Arial" panose="020B0604020202020204" pitchFamily="34" charset="0"/>
              </a:rPr>
              <a:t>Gráficos de apoyo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2F65581-20DC-FF66-C192-FCB1CC4F0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515" y="3839657"/>
            <a:ext cx="11080615" cy="2171799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9BE2FD1-FF3A-9E69-05D1-57BF2E143A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2969" y="9029561"/>
            <a:ext cx="7331998" cy="3230286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AEFEDDBA-004B-CDA5-B694-A5856403DD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4758" y="6453149"/>
            <a:ext cx="8773798" cy="2134718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B7127BCF-C03C-EF0C-C967-CF0B8B6489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2408" y="16652818"/>
            <a:ext cx="10589180" cy="2576412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2EC3EF10-D083-DBD6-1809-0A2761BFC1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1445" y="19438992"/>
            <a:ext cx="9335983" cy="2946191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52646228-97DE-26EB-F99C-26985937D2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6235" y="14029158"/>
            <a:ext cx="10891422" cy="213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726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57972540-9D32-24DA-1698-64E7A2F5E56B}"/>
              </a:ext>
            </a:extLst>
          </p:cNvPr>
          <p:cNvSpPr/>
          <p:nvPr/>
        </p:nvSpPr>
        <p:spPr>
          <a:xfrm>
            <a:off x="0" y="0"/>
            <a:ext cx="13715999" cy="2438241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32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D9FE5A1-F5EF-CDE0-2E6B-480293257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515" y="841037"/>
            <a:ext cx="11976462" cy="2171799"/>
          </a:xfrm>
        </p:spPr>
        <p:txBody>
          <a:bodyPr>
            <a:normAutofit/>
          </a:bodyPr>
          <a:lstStyle/>
          <a:p>
            <a:r>
              <a:rPr lang="es-CO" sz="74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Gráficos de apoyo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8859B301-830D-3090-DD7F-72207A6A91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073" y="3835011"/>
            <a:ext cx="10813851" cy="2177188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78159DDA-4932-B3D9-83CE-8D66B37B99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3427" y="6152133"/>
            <a:ext cx="9416766" cy="2291156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AFAD1F65-3C42-C99F-2DCF-636049BB09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8697" y="8583222"/>
            <a:ext cx="7765301" cy="3421187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9F8EA292-8307-16EC-4C40-2AE5198F41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4910" y="16550164"/>
            <a:ext cx="9095282" cy="2212938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4C97AD0D-86D3-DB37-87BB-8828CC3C41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3427" y="19104560"/>
            <a:ext cx="8379813" cy="2833338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A1B3F4D8-6A32-47CE-FDF6-5D20A3A107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3426" y="13997178"/>
            <a:ext cx="9830214" cy="192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239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ángulo redondeado 66">
            <a:extLst>
              <a:ext uri="{FF2B5EF4-FFF2-40B4-BE49-F238E27FC236}">
                <a16:creationId xmlns:a16="http://schemas.microsoft.com/office/drawing/2014/main" id="{300B06A7-C76F-2712-5F8B-FDB59BC5944A}"/>
              </a:ext>
            </a:extLst>
          </p:cNvPr>
          <p:cNvSpPr/>
          <p:nvPr/>
        </p:nvSpPr>
        <p:spPr>
          <a:xfrm>
            <a:off x="2949618" y="7716214"/>
            <a:ext cx="5813186" cy="1754386"/>
          </a:xfrm>
          <a:prstGeom prst="roundRect">
            <a:avLst/>
          </a:prstGeom>
          <a:solidFill>
            <a:srgbClr val="4676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515" b="1" dirty="0">
                <a:latin typeface="Arial" panose="020B0604020202020204" pitchFamily="34" charset="0"/>
                <a:cs typeface="Arial" panose="020B0604020202020204" pitchFamily="34" charset="0"/>
              </a:rPr>
              <a:t>Síguenos en /Facebook/</a:t>
            </a:r>
            <a:r>
              <a:rPr lang="es-CO" sz="4515" b="1" dirty="0" err="1">
                <a:latin typeface="Arial" panose="020B0604020202020204" pitchFamily="34" charset="0"/>
                <a:cs typeface="Arial" panose="020B0604020202020204" pitchFamily="34" charset="0"/>
              </a:rPr>
              <a:t>UdB</a:t>
            </a:r>
            <a:endParaRPr lang="es-CO" sz="4515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Rectángulo redondeado 64">
            <a:extLst>
              <a:ext uri="{FF2B5EF4-FFF2-40B4-BE49-F238E27FC236}">
                <a16:creationId xmlns:a16="http://schemas.microsoft.com/office/drawing/2014/main" id="{88A0DB56-1878-26F3-A806-E73B6936A90B}"/>
              </a:ext>
            </a:extLst>
          </p:cNvPr>
          <p:cNvSpPr/>
          <p:nvPr/>
        </p:nvSpPr>
        <p:spPr>
          <a:xfrm>
            <a:off x="2949618" y="5737512"/>
            <a:ext cx="6095951" cy="1375919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6773" b="1" dirty="0">
                <a:latin typeface="Arial" panose="020B0604020202020204" pitchFamily="34" charset="0"/>
                <a:cs typeface="Arial" panose="020B0604020202020204" pitchFamily="34" charset="0"/>
              </a:rPr>
              <a:t>300 000 000</a:t>
            </a:r>
          </a:p>
        </p:txBody>
      </p:sp>
      <p:sp>
        <p:nvSpPr>
          <p:cNvPr id="63" name="Rectángulo redondeado 62">
            <a:extLst>
              <a:ext uri="{FF2B5EF4-FFF2-40B4-BE49-F238E27FC236}">
                <a16:creationId xmlns:a16="http://schemas.microsoft.com/office/drawing/2014/main" id="{DFF08879-0429-5B02-62ED-4A038CEF00A8}"/>
              </a:ext>
            </a:extLst>
          </p:cNvPr>
          <p:cNvSpPr/>
          <p:nvPr/>
        </p:nvSpPr>
        <p:spPr>
          <a:xfrm>
            <a:off x="2949618" y="3828012"/>
            <a:ext cx="6843537" cy="1375919"/>
          </a:xfrm>
          <a:prstGeom prst="roundRect">
            <a:avLst/>
          </a:prstGeom>
          <a:solidFill>
            <a:srgbClr val="638A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515" b="1" dirty="0">
                <a:latin typeface="Arial" panose="020B0604020202020204" pitchFamily="34" charset="0"/>
                <a:cs typeface="Arial" panose="020B0604020202020204" pitchFamily="34" charset="0"/>
              </a:rPr>
              <a:t>Transmisión en Zoom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087365B-8C77-4BE5-E8D3-B2F8CB3819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8733" y="16173481"/>
            <a:ext cx="1735437" cy="174168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F3D906D-03DA-D8D8-F2BC-49833AAAB0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9035" y="10142588"/>
            <a:ext cx="1417841" cy="142294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18519B3-E22F-CA57-57BE-39CD9E1F09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8075" y="5645910"/>
            <a:ext cx="1553538" cy="1559126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AD9319C1-38B2-5668-38FE-AF9D8E983D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3190" y="14206477"/>
            <a:ext cx="1474343" cy="1474343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58171D10-7D8A-1D6F-967D-37A68699EE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1659" y="16316565"/>
            <a:ext cx="1735436" cy="1735436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56E54097-F3F2-D5E0-24E6-366D45C974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85196" y="16253509"/>
            <a:ext cx="1735437" cy="1741680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057C0C0B-9F48-6316-20E1-4169AF4318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42246" y="11985205"/>
            <a:ext cx="1687098" cy="1687098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BB1C44B2-D3CC-CDC2-B21D-C718942D82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4515" y="3654741"/>
            <a:ext cx="1687098" cy="1681051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6671FE19-3EA7-FAB2-ED1D-6396E9E64B5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69631" y="7827529"/>
            <a:ext cx="1553538" cy="1559127"/>
          </a:xfrm>
          <a:prstGeom prst="rect">
            <a:avLst/>
          </a:prstGeom>
        </p:spPr>
      </p:pic>
      <p:sp>
        <p:nvSpPr>
          <p:cNvPr id="68" name="Rectángulo redondeado 67">
            <a:extLst>
              <a:ext uri="{FF2B5EF4-FFF2-40B4-BE49-F238E27FC236}">
                <a16:creationId xmlns:a16="http://schemas.microsoft.com/office/drawing/2014/main" id="{3489FB58-84E2-E4A8-8E1F-5E6D653AAB9E}"/>
              </a:ext>
            </a:extLst>
          </p:cNvPr>
          <p:cNvSpPr/>
          <p:nvPr/>
        </p:nvSpPr>
        <p:spPr>
          <a:xfrm>
            <a:off x="2949618" y="10166099"/>
            <a:ext cx="5569436" cy="1375919"/>
          </a:xfrm>
          <a:prstGeom prst="roundRect">
            <a:avLst/>
          </a:prstGeom>
          <a:solidFill>
            <a:srgbClr val="91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515" b="1" dirty="0"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s-CO" sz="4515" b="1" dirty="0" err="1">
                <a:latin typeface="Arial" panose="020B0604020202020204" pitchFamily="34" charset="0"/>
                <a:cs typeface="Arial" panose="020B0604020202020204" pitchFamily="34" charset="0"/>
              </a:rPr>
              <a:t>programaUdB</a:t>
            </a:r>
            <a:endParaRPr lang="es-CO" sz="4515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Rectángulo redondeado 72">
            <a:extLst>
              <a:ext uri="{FF2B5EF4-FFF2-40B4-BE49-F238E27FC236}">
                <a16:creationId xmlns:a16="http://schemas.microsoft.com/office/drawing/2014/main" id="{0E144CB6-7DE6-AC22-22B6-6A9777D2DFCD}"/>
              </a:ext>
            </a:extLst>
          </p:cNvPr>
          <p:cNvSpPr/>
          <p:nvPr/>
        </p:nvSpPr>
        <p:spPr>
          <a:xfrm>
            <a:off x="3396218" y="12237517"/>
            <a:ext cx="8187737" cy="1375919"/>
          </a:xfrm>
          <a:prstGeom prst="roundRect">
            <a:avLst/>
          </a:prstGeom>
          <a:solidFill>
            <a:srgbClr val="5282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4515" b="1" dirty="0">
                <a:latin typeface="Arial" panose="020B0604020202020204" pitchFamily="34" charset="0"/>
                <a:cs typeface="Arial" panose="020B0604020202020204" pitchFamily="34" charset="0"/>
              </a:rPr>
              <a:t>Transmisión en Google </a:t>
            </a:r>
            <a:r>
              <a:rPr lang="es-CO" sz="4515" b="1" dirty="0" err="1">
                <a:latin typeface="Arial" panose="020B0604020202020204" pitchFamily="34" charset="0"/>
                <a:cs typeface="Arial" panose="020B0604020202020204" pitchFamily="34" charset="0"/>
              </a:rPr>
              <a:t>Meet</a:t>
            </a:r>
            <a:endParaRPr lang="es-CO" sz="4515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Rectángulo redondeado 74">
            <a:extLst>
              <a:ext uri="{FF2B5EF4-FFF2-40B4-BE49-F238E27FC236}">
                <a16:creationId xmlns:a16="http://schemas.microsoft.com/office/drawing/2014/main" id="{F8F287B8-1170-1560-2955-C9C422FCB340}"/>
              </a:ext>
            </a:extLst>
          </p:cNvPr>
          <p:cNvSpPr/>
          <p:nvPr/>
        </p:nvSpPr>
        <p:spPr>
          <a:xfrm>
            <a:off x="3396218" y="14206477"/>
            <a:ext cx="7300809" cy="1375919"/>
          </a:xfrm>
          <a:prstGeom prst="roundRect">
            <a:avLst/>
          </a:prstGeom>
          <a:solidFill>
            <a:srgbClr val="DB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4515" b="1" dirty="0">
                <a:latin typeface="Arial" panose="020B0604020202020204" pitchFamily="34" charset="0"/>
                <a:cs typeface="Arial" panose="020B0604020202020204" pitchFamily="34" charset="0"/>
              </a:rPr>
              <a:t>Transmisión por </a:t>
            </a:r>
            <a:r>
              <a:rPr lang="es-CO" sz="4515" b="1" dirty="0" err="1">
                <a:latin typeface="Arial" panose="020B0604020202020204" pitchFamily="34" charset="0"/>
                <a:cs typeface="Arial" panose="020B0604020202020204" pitchFamily="34" charset="0"/>
              </a:rPr>
              <a:t>Youtube</a:t>
            </a:r>
            <a:endParaRPr lang="es-CO" sz="4515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9C2827AB-3A07-70E9-2197-60D3381F7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515" y="841037"/>
            <a:ext cx="11976462" cy="2171799"/>
          </a:xfrm>
        </p:spPr>
        <p:txBody>
          <a:bodyPr>
            <a:normAutofit/>
          </a:bodyPr>
          <a:lstStyle/>
          <a:p>
            <a:r>
              <a:rPr lang="es-CO" sz="7450" b="1" dirty="0">
                <a:latin typeface="Arial" panose="020B0604020202020204" pitchFamily="34" charset="0"/>
                <a:cs typeface="Arial" panose="020B0604020202020204" pitchFamily="34" charset="0"/>
              </a:rPr>
              <a:t>Gráficos de apoyo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0665519-0E68-D4AD-CD19-526DBF3D2DD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95568" y="20600662"/>
            <a:ext cx="1256017" cy="125601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0A83F8A-0FE9-A7C5-DA91-C9FA350D3AA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51374" y="20600662"/>
            <a:ext cx="1256017" cy="125601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02A7162-3BF5-CDB7-BE4D-2CDB96F9DF5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82716" y="20600662"/>
            <a:ext cx="1256017" cy="125601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3D0B53F-23D3-7022-2F56-73F02BEC6B6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14058" y="20600662"/>
            <a:ext cx="1256017" cy="125601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AA16BB5C-9C42-18D5-0860-BCFFA228289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639086" y="20600662"/>
            <a:ext cx="1256017" cy="125601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0A3435A-4292-77A6-D376-2EA73847E5B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949618" y="20600662"/>
            <a:ext cx="1256017" cy="125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315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0B8FE0BA-1DCB-3F04-77B9-22ED799859FC}"/>
              </a:ext>
            </a:extLst>
          </p:cNvPr>
          <p:cNvSpPr/>
          <p:nvPr/>
        </p:nvSpPr>
        <p:spPr>
          <a:xfrm>
            <a:off x="1183604" y="0"/>
            <a:ext cx="7970238" cy="10395388"/>
          </a:xfrm>
          <a:prstGeom prst="rect">
            <a:avLst/>
          </a:prstGeom>
          <a:solidFill>
            <a:srgbClr val="5067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621DF3F-E400-AB91-01E0-5813A7E646B6}"/>
              </a:ext>
            </a:extLst>
          </p:cNvPr>
          <p:cNvSpPr txBox="1"/>
          <p:nvPr/>
        </p:nvSpPr>
        <p:spPr>
          <a:xfrm>
            <a:off x="1183604" y="11266141"/>
            <a:ext cx="1183745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0" dirty="0"/>
              <a:t>FACULTAD DE </a:t>
            </a:r>
          </a:p>
          <a:p>
            <a:r>
              <a:rPr lang="es-CO" sz="8000" b="1" dirty="0">
                <a:solidFill>
                  <a:srgbClr val="5067AE"/>
                </a:solidFill>
              </a:rPr>
              <a:t>CIENCIAS ADMINISTRATIVAS Y CONTABLES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52753F3-D4C7-30D3-4139-8D966312D416}"/>
              </a:ext>
            </a:extLst>
          </p:cNvPr>
          <p:cNvSpPr txBox="1"/>
          <p:nvPr/>
        </p:nvSpPr>
        <p:spPr>
          <a:xfrm>
            <a:off x="1586299" y="8715870"/>
            <a:ext cx="75675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0" dirty="0">
                <a:solidFill>
                  <a:schemeClr val="bg1"/>
                </a:solidFill>
              </a:rPr>
              <a:t>PLANTILLA PARA</a:t>
            </a:r>
          </a:p>
        </p:txBody>
      </p:sp>
    </p:spTree>
    <p:extLst>
      <p:ext uri="{BB962C8B-B14F-4D97-AF65-F5344CB8AC3E}">
        <p14:creationId xmlns:p14="http://schemas.microsoft.com/office/powerpoint/2010/main" val="5138420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80D0E512-2669-A2BD-876E-5B0FCB3DAFB3}"/>
              </a:ext>
            </a:extLst>
          </p:cNvPr>
          <p:cNvSpPr/>
          <p:nvPr/>
        </p:nvSpPr>
        <p:spPr>
          <a:xfrm>
            <a:off x="0" y="0"/>
            <a:ext cx="13716000" cy="5226147"/>
          </a:xfrm>
          <a:prstGeom prst="rect">
            <a:avLst/>
          </a:prstGeom>
          <a:solidFill>
            <a:srgbClr val="5067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32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B0B34DF-C05A-DC96-CA06-459FF4B7BA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" t="611" b="-397"/>
          <a:stretch/>
        </p:blipFill>
        <p:spPr>
          <a:xfrm>
            <a:off x="0" y="6727277"/>
            <a:ext cx="13716000" cy="9187167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2F01E074-1BE4-2A47-2100-6E0BDB08C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468825"/>
            <a:ext cx="13716000" cy="1202166"/>
          </a:xfrm>
        </p:spPr>
        <p:txBody>
          <a:bodyPr>
            <a:normAutofit/>
          </a:bodyPr>
          <a:lstStyle/>
          <a:p>
            <a:r>
              <a:rPr lang="es-CO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de mes del 20XX / X:00 p.m. / Lugar</a:t>
            </a:r>
          </a:p>
          <a:p>
            <a:endParaRPr lang="es-CO" sz="4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9F00ABF4-BDC1-8E3B-8F76-59A498BC37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718" y="21386656"/>
            <a:ext cx="12566359" cy="2463005"/>
          </a:xfrm>
          <a:prstGeom prst="rect">
            <a:avLst/>
          </a:prstGeom>
        </p:spPr>
      </p:pic>
      <p:sp>
        <p:nvSpPr>
          <p:cNvPr id="15" name="Subtítulo 2">
            <a:extLst>
              <a:ext uri="{FF2B5EF4-FFF2-40B4-BE49-F238E27FC236}">
                <a16:creationId xmlns:a16="http://schemas.microsoft.com/office/drawing/2014/main" id="{2687D8B5-8294-2973-2FA2-509E1B1B4166}"/>
              </a:ext>
            </a:extLst>
          </p:cNvPr>
          <p:cNvSpPr txBox="1">
            <a:spLocks/>
          </p:cNvSpPr>
          <p:nvPr/>
        </p:nvSpPr>
        <p:spPr>
          <a:xfrm>
            <a:off x="1090246" y="17815626"/>
            <a:ext cx="11852031" cy="2463005"/>
          </a:xfrm>
          <a:prstGeom prst="rect">
            <a:avLst/>
          </a:prstGeom>
        </p:spPr>
        <p:txBody>
          <a:bodyPr vert="horz" lIns="103221" tIns="51611" rIns="103221" bIns="51611" rtlCol="0">
            <a:normAutofit fontScale="70000" lnSpcReduction="200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6399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Organiza:</a:t>
            </a:r>
          </a:p>
          <a:p>
            <a:pPr>
              <a:lnSpc>
                <a:spcPct val="120000"/>
              </a:lnSpc>
            </a:pPr>
            <a:r>
              <a:rPr lang="es-CO" sz="6399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Facultad de  – Programa de ……. – División de ….</a:t>
            </a:r>
            <a:endParaRPr lang="es-CO" sz="6399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D9ECDF52-17E0-A855-E572-5FF43BF379EE}"/>
              </a:ext>
            </a:extLst>
          </p:cNvPr>
          <p:cNvSpPr txBox="1">
            <a:spLocks/>
          </p:cNvSpPr>
          <p:nvPr/>
        </p:nvSpPr>
        <p:spPr>
          <a:xfrm>
            <a:off x="316523" y="1083282"/>
            <a:ext cx="13118123" cy="3087764"/>
          </a:xfrm>
          <a:prstGeom prst="rect">
            <a:avLst/>
          </a:prstGeom>
        </p:spPr>
        <p:txBody>
          <a:bodyPr vert="horz" lIns="103221" tIns="51611" rIns="103221" bIns="51611" rtlCol="0" anchor="b">
            <a:normAutofit/>
          </a:bodyPr>
          <a:lstStyle>
            <a:lvl1pPr algn="ctr" defTabSz="215999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17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39AC873A-69F6-6354-58EE-685F1A4F51F9}"/>
              </a:ext>
            </a:extLst>
          </p:cNvPr>
          <p:cNvSpPr/>
          <p:nvPr/>
        </p:nvSpPr>
        <p:spPr>
          <a:xfrm>
            <a:off x="773718" y="15271356"/>
            <a:ext cx="5215075" cy="1443858"/>
          </a:xfrm>
          <a:prstGeom prst="rect">
            <a:avLst/>
          </a:prstGeom>
          <a:solidFill>
            <a:srgbClr val="5067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000" b="1" dirty="0"/>
              <a:t>Entrada Libre</a:t>
            </a:r>
          </a:p>
        </p:txBody>
      </p:sp>
      <p:sp>
        <p:nvSpPr>
          <p:cNvPr id="22" name="Rectángulo redondeado 21">
            <a:extLst>
              <a:ext uri="{FF2B5EF4-FFF2-40B4-BE49-F238E27FC236}">
                <a16:creationId xmlns:a16="http://schemas.microsoft.com/office/drawing/2014/main" id="{A4A4F3CE-57E4-0E49-26D0-FD6B6F65C25F}"/>
              </a:ext>
            </a:extLst>
          </p:cNvPr>
          <p:cNvSpPr/>
          <p:nvPr/>
        </p:nvSpPr>
        <p:spPr>
          <a:xfrm>
            <a:off x="7727202" y="15305326"/>
            <a:ext cx="5215075" cy="1375919"/>
          </a:xfrm>
          <a:prstGeom prst="roundRect">
            <a:avLst/>
          </a:prstGeom>
          <a:solidFill>
            <a:srgbClr val="638A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000" b="1" dirty="0">
                <a:latin typeface="Arial" panose="020B0604020202020204" pitchFamily="34" charset="0"/>
                <a:cs typeface="Arial" panose="020B0604020202020204" pitchFamily="34" charset="0"/>
              </a:rPr>
              <a:t>Plataforma </a:t>
            </a:r>
            <a:r>
              <a:rPr lang="es-CO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Meet</a:t>
            </a:r>
            <a:endParaRPr lang="es-CO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23E4DCAC-C7DA-954B-767E-691E988E9B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4506" y="14806911"/>
            <a:ext cx="2336010" cy="232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3000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347</TotalTime>
  <Words>675</Words>
  <Application>Microsoft Macintosh PowerPoint</Application>
  <PresentationFormat>Personalizado</PresentationFormat>
  <Paragraphs>129</Paragraphs>
  <Slides>15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Guía para publicar un banner en redes sociales o estado de WhatsApp</vt:lpstr>
      <vt:lpstr>Presentación de PowerPoint</vt:lpstr>
      <vt:lpstr>Gráficos de apoyo</vt:lpstr>
      <vt:lpstr>Gráficos de apoyo</vt:lpstr>
      <vt:lpstr>Gráficos de apoyo</vt:lpstr>
      <vt:lpstr>Presentación de PowerPoint</vt:lpstr>
      <vt:lpstr>Presentación de PowerPoint</vt:lpstr>
      <vt:lpstr>TÍTULO DEL EVENTO  TÍTULO DEL EVENTO</vt:lpstr>
      <vt:lpstr>TÍTULO DEL EVENTO  TÍTULO DEL EVENTO  TÍTULO DEL EVENTO </vt:lpstr>
      <vt:lpstr>TÍTULO DEL EVENTO  TÍTULO DEL EVENTO  TÍTULO DEL EVENTO </vt:lpstr>
      <vt:lpstr>TÍTULO DEL EVENTO  TÍTULO DEL EVENTO</vt:lpstr>
      <vt:lpstr>TÍTULO DEL EVENTO  TÍTULO DEL EVENTO TÍTULO DEL EVENTO</vt:lpstr>
      <vt:lpstr>Recuerde exportar  la imagen en JPEG  para publicar en el estado de WhatsApp   Archivo/Exportar/Formato de Archivo/JPEG  Tamaño de imagen Ancho 1080 x Alto 1920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Guía para publicar un banner en redes sociales</dc:title>
  <dc:creator>Diana Carolina Ortíz Ortíz</dc:creator>
  <cp:lastModifiedBy>Diana Carolina Ortíz Ortíz</cp:lastModifiedBy>
  <cp:revision>27</cp:revision>
  <dcterms:created xsi:type="dcterms:W3CDTF">2023-09-21T14:22:09Z</dcterms:created>
  <dcterms:modified xsi:type="dcterms:W3CDTF">2023-10-26T23:01:05Z</dcterms:modified>
</cp:coreProperties>
</file>